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219199"/>
          </a:xfrm>
        </p:spPr>
        <p:txBody>
          <a:bodyPr>
            <a:normAutofit fontScale="90000"/>
          </a:bodyPr>
          <a:lstStyle/>
          <a:p>
            <a:pPr>
              <a:lnSpc>
                <a:spcPct val="115000"/>
              </a:lnSpc>
              <a:spcBef>
                <a:spcPts val="0"/>
              </a:spcBef>
              <a:spcAft>
                <a:spcPts val="1000"/>
              </a:spcAft>
            </a:pPr>
            <a:r>
              <a:rPr lang="en-US" sz="2700" b="1" dirty="0">
                <a:solidFill>
                  <a:srgbClr val="C00000"/>
                </a:solidFill>
                <a:latin typeface="Times New Roman"/>
                <a:ea typeface="Calibri"/>
                <a:cs typeface="Times New Roman"/>
              </a:rPr>
              <a:t>Legal Protection to Trademark: Registration </a:t>
            </a:r>
            <a:r>
              <a:rPr lang="en-US" sz="2700" b="1" dirty="0" smtClean="0">
                <a:solidFill>
                  <a:srgbClr val="C00000"/>
                </a:solidFill>
                <a:latin typeface="Times New Roman"/>
                <a:ea typeface="Calibri"/>
                <a:cs typeface="Times New Roman"/>
              </a:rPr>
              <a:t>under </a:t>
            </a:r>
            <a:r>
              <a:rPr lang="en-US" sz="2700" b="1" dirty="0">
                <a:solidFill>
                  <a:srgbClr val="C00000"/>
                </a:solidFill>
                <a:latin typeface="Times New Roman"/>
                <a:ea typeface="Calibri"/>
                <a:cs typeface="Times New Roman"/>
              </a:rPr>
              <a:t>Indian Legislation</a:t>
            </a:r>
            <a:r>
              <a:rPr lang="en-US" sz="1600" dirty="0">
                <a:ea typeface="Calibri"/>
                <a:cs typeface="Times New Roman"/>
              </a:rPr>
              <a:t/>
            </a:r>
            <a:br>
              <a:rPr lang="en-US" sz="1600" dirty="0">
                <a:ea typeface="Calibri"/>
                <a:cs typeface="Times New Roman"/>
              </a:rPr>
            </a:br>
            <a:endParaRPr lang="en-US" sz="2000" dirty="0"/>
          </a:p>
        </p:txBody>
      </p:sp>
      <p:sp>
        <p:nvSpPr>
          <p:cNvPr id="3" name="Subtitle 2"/>
          <p:cNvSpPr>
            <a:spLocks noGrp="1"/>
          </p:cNvSpPr>
          <p:nvPr>
            <p:ph type="subTitle" idx="1"/>
          </p:nvPr>
        </p:nvSpPr>
        <p:spPr>
          <a:xfrm>
            <a:off x="1371600" y="2667000"/>
            <a:ext cx="6400800" cy="2971800"/>
          </a:xfrm>
        </p:spPr>
        <p:txBody>
          <a:bodyPr>
            <a:normAutofit/>
          </a:bodyPr>
          <a:lstStyle/>
          <a:p>
            <a:r>
              <a:rPr lang="en-US" sz="2000" b="1" dirty="0" smtClean="0">
                <a:solidFill>
                  <a:srgbClr val="002060"/>
                </a:solidFill>
                <a:latin typeface="Times New Roman" pitchFamily="18" charset="0"/>
                <a:cs typeface="Times New Roman" pitchFamily="18" charset="0"/>
              </a:rPr>
              <a:t>IPR-I </a:t>
            </a:r>
          </a:p>
          <a:p>
            <a:r>
              <a:rPr lang="en-US" sz="2000" b="1" dirty="0" smtClean="0">
                <a:solidFill>
                  <a:srgbClr val="002060"/>
                </a:solidFill>
                <a:latin typeface="Times New Roman" pitchFamily="18" charset="0"/>
                <a:cs typeface="Times New Roman" pitchFamily="18" charset="0"/>
              </a:rPr>
              <a:t>Unit 2: (Part 1)</a:t>
            </a:r>
          </a:p>
          <a:p>
            <a:endParaRPr lang="en-US" sz="2000" b="1" dirty="0" smtClean="0">
              <a:solidFill>
                <a:srgbClr val="002060"/>
              </a:solidFill>
              <a:latin typeface="Times New Roman" pitchFamily="18" charset="0"/>
              <a:cs typeface="Times New Roman" pitchFamily="18" charset="0"/>
            </a:endParaRPr>
          </a:p>
          <a:p>
            <a:endParaRPr lang="en-US" sz="2000" b="1" dirty="0">
              <a:solidFill>
                <a:srgbClr val="002060"/>
              </a:solidFill>
              <a:latin typeface="Times New Roman" pitchFamily="18" charset="0"/>
              <a:cs typeface="Times New Roman" pitchFamily="18" charset="0"/>
            </a:endParaRPr>
          </a:p>
          <a:p>
            <a:endParaRPr lang="en-US" sz="2000" b="1" dirty="0" smtClean="0">
              <a:solidFill>
                <a:srgbClr val="002060"/>
              </a:solidFill>
              <a:latin typeface="Times New Roman" pitchFamily="18" charset="0"/>
              <a:cs typeface="Times New Roman" pitchFamily="18" charset="0"/>
            </a:endParaRPr>
          </a:p>
          <a:p>
            <a:endParaRPr lang="en-US" sz="2000" b="1" dirty="0">
              <a:solidFill>
                <a:srgbClr val="002060"/>
              </a:solidFill>
              <a:latin typeface="Times New Roman" pitchFamily="18" charset="0"/>
              <a:cs typeface="Times New Roman" pitchFamily="18" charset="0"/>
            </a:endParaRPr>
          </a:p>
          <a:p>
            <a:r>
              <a:rPr lang="en-US" sz="2000" b="1" i="1" dirty="0" smtClean="0">
                <a:solidFill>
                  <a:srgbClr val="002060"/>
                </a:solidFill>
                <a:latin typeface="Times New Roman" pitchFamily="18" charset="0"/>
                <a:cs typeface="Times New Roman" pitchFamily="18" charset="0"/>
              </a:rPr>
              <a:t>Dr. </a:t>
            </a:r>
            <a:r>
              <a:rPr lang="en-US" sz="2000" b="1" i="1" dirty="0" err="1" smtClean="0">
                <a:solidFill>
                  <a:srgbClr val="002060"/>
                </a:solidFill>
                <a:latin typeface="Times New Roman" pitchFamily="18" charset="0"/>
                <a:cs typeface="Times New Roman" pitchFamily="18" charset="0"/>
              </a:rPr>
              <a:t>Amrendra</a:t>
            </a:r>
            <a:r>
              <a:rPr lang="en-US" sz="2000" b="1" i="1" dirty="0" smtClean="0">
                <a:solidFill>
                  <a:srgbClr val="002060"/>
                </a:solidFill>
                <a:latin typeface="Times New Roman" pitchFamily="18" charset="0"/>
                <a:cs typeface="Times New Roman" pitchFamily="18" charset="0"/>
              </a:rPr>
              <a:t> Kumar</a:t>
            </a:r>
          </a:p>
          <a:p>
            <a:r>
              <a:rPr lang="en-US" sz="2000" b="1" i="1" dirty="0" smtClean="0">
                <a:solidFill>
                  <a:srgbClr val="002060"/>
                </a:solidFill>
                <a:latin typeface="Times New Roman" pitchFamily="18" charset="0"/>
                <a:cs typeface="Times New Roman" pitchFamily="18" charset="0"/>
              </a:rPr>
              <a:t>Assistant Professor, Law Centre-II</a:t>
            </a:r>
            <a:endParaRPr lang="en-US" sz="20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572224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457200"/>
          </a:xfrm>
        </p:spPr>
        <p:txBody>
          <a:bodyPr>
            <a:normAutofit/>
          </a:bodyPr>
          <a:lstStyle/>
          <a:p>
            <a:pPr algn="l"/>
            <a:r>
              <a:rPr lang="en-US" sz="2000" b="1" i="1" dirty="0" err="1" smtClean="0">
                <a:solidFill>
                  <a:srgbClr val="C00000"/>
                </a:solidFill>
                <a:latin typeface="Times New Roman" pitchFamily="18" charset="0"/>
                <a:cs typeface="Times New Roman" pitchFamily="18" charset="0"/>
              </a:rPr>
              <a:t>Conted</a:t>
            </a:r>
            <a:r>
              <a:rPr lang="en-US" sz="2000" b="1" i="1" dirty="0" smtClean="0">
                <a:solidFill>
                  <a:srgbClr val="C00000"/>
                </a:solidFill>
                <a:latin typeface="Times New Roman" pitchFamily="18" charset="0"/>
                <a:cs typeface="Times New Roman" pitchFamily="18" charset="0"/>
              </a:rPr>
              <a:t>..</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763000" cy="5867400"/>
          </a:xfrm>
        </p:spPr>
        <p:txBody>
          <a:bodyPr>
            <a:normAutofit/>
          </a:bodyPr>
          <a:lstStyle/>
          <a:p>
            <a:pPr algn="just">
              <a:spcBef>
                <a:spcPts val="600"/>
              </a:spcBef>
            </a:pPr>
            <a:r>
              <a:rPr lang="en-US" sz="1800" dirty="0" smtClean="0">
                <a:solidFill>
                  <a:srgbClr val="002060"/>
                </a:solidFill>
                <a:latin typeface="Times New Roman" pitchFamily="18" charset="0"/>
                <a:cs typeface="Times New Roman" pitchFamily="18" charset="0"/>
              </a:rPr>
              <a:t>Based </a:t>
            </a:r>
            <a:r>
              <a:rPr lang="en-US" sz="1800" dirty="0">
                <a:solidFill>
                  <a:srgbClr val="002060"/>
                </a:solidFill>
                <a:latin typeface="Times New Roman" pitchFamily="18" charset="0"/>
                <a:cs typeface="Times New Roman" pitchFamily="18" charset="0"/>
              </a:rPr>
              <a:t>on the response to the examination report that has been filed by the Applicant, the Registrar of Trade Marks determines if the application should be refused, </a:t>
            </a:r>
            <a:r>
              <a:rPr lang="en-US" sz="1800" i="1" dirty="0">
                <a:solidFill>
                  <a:srgbClr val="002060"/>
                </a:solidFill>
                <a:latin typeface="Times New Roman" pitchFamily="18" charset="0"/>
                <a:cs typeface="Times New Roman" pitchFamily="18" charset="0"/>
              </a:rPr>
              <a:t>accepted for advertisement,</a:t>
            </a:r>
            <a:r>
              <a:rPr lang="en-US" sz="1800" dirty="0">
                <a:solidFill>
                  <a:srgbClr val="002060"/>
                </a:solidFill>
                <a:latin typeface="Times New Roman" pitchFamily="18" charset="0"/>
                <a:cs typeface="Times New Roman" pitchFamily="18" charset="0"/>
              </a:rPr>
              <a:t> accepted subject to certain limitations or put up for a “show cause” hearing, during which the application might be accepted, rejected or accepted subject to certain </a:t>
            </a:r>
            <a:r>
              <a:rPr lang="en-US" sz="1800" dirty="0" smtClean="0">
                <a:solidFill>
                  <a:srgbClr val="002060"/>
                </a:solidFill>
                <a:latin typeface="Times New Roman" pitchFamily="18" charset="0"/>
                <a:cs typeface="Times New Roman" pitchFamily="18" charset="0"/>
              </a:rPr>
              <a:t>limitations.</a:t>
            </a:r>
          </a:p>
          <a:p>
            <a:pPr algn="just">
              <a:spcBef>
                <a:spcPts val="600"/>
              </a:spcBef>
            </a:pPr>
            <a:r>
              <a:rPr lang="en-US" sz="1800" dirty="0" smtClean="0">
                <a:solidFill>
                  <a:srgbClr val="002060"/>
                </a:solidFill>
                <a:latin typeface="Times New Roman" pitchFamily="18" charset="0"/>
                <a:cs typeface="Times New Roman" pitchFamily="18" charset="0"/>
              </a:rPr>
              <a:t>Within three </a:t>
            </a:r>
            <a:r>
              <a:rPr lang="en-US" sz="1800" dirty="0">
                <a:solidFill>
                  <a:srgbClr val="002060"/>
                </a:solidFill>
                <a:latin typeface="Times New Roman" pitchFamily="18" charset="0"/>
                <a:cs typeface="Times New Roman" pitchFamily="18" charset="0"/>
              </a:rPr>
              <a:t>months of the </a:t>
            </a:r>
            <a:r>
              <a:rPr lang="en-US" sz="1800" i="1" dirty="0">
                <a:solidFill>
                  <a:srgbClr val="002060"/>
                </a:solidFill>
                <a:latin typeface="Times New Roman" pitchFamily="18" charset="0"/>
                <a:cs typeface="Times New Roman" pitchFamily="18" charset="0"/>
              </a:rPr>
              <a:t>publication of the trade mark in the Trade Marks Journal</a:t>
            </a:r>
            <a:r>
              <a:rPr lang="en-US" sz="1800" dirty="0" smtClean="0">
                <a:solidFill>
                  <a:srgbClr val="002060"/>
                </a:solidFill>
                <a:latin typeface="Times New Roman" pitchFamily="18" charset="0"/>
                <a:cs typeface="Times New Roman" pitchFamily="18" charset="0"/>
              </a:rPr>
              <a:t>, the opposition on the application of the registration is called </a:t>
            </a:r>
            <a:r>
              <a:rPr lang="en-US" sz="1800" dirty="0">
                <a:solidFill>
                  <a:srgbClr val="002060"/>
                </a:solidFill>
                <a:latin typeface="Times New Roman" pitchFamily="18" charset="0"/>
                <a:cs typeface="Times New Roman" pitchFamily="18" charset="0"/>
              </a:rPr>
              <a:t> </a:t>
            </a:r>
            <a:r>
              <a:rPr lang="en-US" sz="1800" dirty="0" smtClean="0">
                <a:solidFill>
                  <a:srgbClr val="002060"/>
                </a:solidFill>
                <a:latin typeface="Times New Roman" pitchFamily="18" charset="0"/>
                <a:cs typeface="Times New Roman" pitchFamily="18" charset="0"/>
              </a:rPr>
              <a:t>through </a:t>
            </a:r>
            <a:r>
              <a:rPr lang="en-US" sz="1800" i="1" dirty="0" smtClean="0">
                <a:solidFill>
                  <a:srgbClr val="002060"/>
                </a:solidFill>
                <a:latin typeface="Times New Roman" pitchFamily="18" charset="0"/>
                <a:cs typeface="Times New Roman" pitchFamily="18" charset="0"/>
              </a:rPr>
              <a:t>‘Notice of Opposition</a:t>
            </a:r>
            <a:r>
              <a:rPr lang="en-US" sz="1800" dirty="0" smtClean="0">
                <a:solidFill>
                  <a:srgbClr val="002060"/>
                </a:solidFill>
                <a:latin typeface="Times New Roman" pitchFamily="18" charset="0"/>
                <a:cs typeface="Times New Roman" pitchFamily="18" charset="0"/>
              </a:rPr>
              <a:t>’ in writing by the Registrar.</a:t>
            </a:r>
            <a:endParaRPr lang="en-US" sz="1800" dirty="0">
              <a:solidFill>
                <a:srgbClr val="002060"/>
              </a:solidFill>
              <a:latin typeface="Times New Roman" pitchFamily="18" charset="0"/>
              <a:cs typeface="Times New Roman" pitchFamily="18" charset="0"/>
            </a:endParaRPr>
          </a:p>
          <a:p>
            <a:pPr algn="just">
              <a:spcBef>
                <a:spcPts val="600"/>
              </a:spcBef>
            </a:pPr>
            <a:r>
              <a:rPr lang="en-US" sz="1800" dirty="0">
                <a:solidFill>
                  <a:srgbClr val="002060"/>
                </a:solidFill>
                <a:latin typeface="Times New Roman" pitchFamily="18" charset="0"/>
                <a:cs typeface="Times New Roman" pitchFamily="18" charset="0"/>
              </a:rPr>
              <a:t>When the application has not been opposed and the time for notice of opposition has expired or the application has been opposed and the opposition has been decided in </a:t>
            </a:r>
            <a:r>
              <a:rPr lang="en-US" sz="1800" dirty="0" err="1">
                <a:solidFill>
                  <a:srgbClr val="002060"/>
                </a:solidFill>
                <a:latin typeface="Times New Roman" pitchFamily="18" charset="0"/>
                <a:cs typeface="Times New Roman" pitchFamily="18" charset="0"/>
              </a:rPr>
              <a:t>favour</a:t>
            </a:r>
            <a:r>
              <a:rPr lang="en-US" sz="1800" dirty="0">
                <a:solidFill>
                  <a:srgbClr val="002060"/>
                </a:solidFill>
                <a:latin typeface="Times New Roman" pitchFamily="18" charset="0"/>
                <a:cs typeface="Times New Roman" pitchFamily="18" charset="0"/>
              </a:rPr>
              <a:t> of the applicant, </a:t>
            </a:r>
            <a:r>
              <a:rPr lang="en-US" sz="1800" i="1" dirty="0">
                <a:solidFill>
                  <a:srgbClr val="002060"/>
                </a:solidFill>
                <a:latin typeface="Times New Roman" pitchFamily="18" charset="0"/>
                <a:cs typeface="Times New Roman" pitchFamily="18" charset="0"/>
              </a:rPr>
              <a:t>the Registrar shall, unless the Central Government otherwise directs, register the said trade mark </a:t>
            </a:r>
            <a:r>
              <a:rPr lang="en-US" sz="1800" dirty="0">
                <a:solidFill>
                  <a:srgbClr val="002060"/>
                </a:solidFill>
                <a:latin typeface="Times New Roman" pitchFamily="18" charset="0"/>
                <a:cs typeface="Times New Roman" pitchFamily="18" charset="0"/>
              </a:rPr>
              <a:t>and </a:t>
            </a:r>
            <a:r>
              <a:rPr lang="en-US" sz="1800" i="1" dirty="0">
                <a:solidFill>
                  <a:srgbClr val="002060"/>
                </a:solidFill>
                <a:latin typeface="Times New Roman" pitchFamily="18" charset="0"/>
                <a:cs typeface="Times New Roman" pitchFamily="18" charset="0"/>
              </a:rPr>
              <a:t>issue to the applicant a certificate </a:t>
            </a:r>
            <a:r>
              <a:rPr lang="en-US" sz="1800" dirty="0">
                <a:solidFill>
                  <a:srgbClr val="002060"/>
                </a:solidFill>
                <a:latin typeface="Times New Roman" pitchFamily="18" charset="0"/>
                <a:cs typeface="Times New Roman" pitchFamily="18" charset="0"/>
              </a:rPr>
              <a:t>in the prescribed form of the </a:t>
            </a:r>
            <a:r>
              <a:rPr lang="en-US" sz="1800" dirty="0" smtClean="0">
                <a:solidFill>
                  <a:srgbClr val="002060"/>
                </a:solidFill>
                <a:latin typeface="Times New Roman" pitchFamily="18" charset="0"/>
                <a:cs typeface="Times New Roman" pitchFamily="18" charset="0"/>
              </a:rPr>
              <a:t>registration </a:t>
            </a:r>
            <a:r>
              <a:rPr lang="en-US" sz="1800" dirty="0">
                <a:solidFill>
                  <a:srgbClr val="002060"/>
                </a:solidFill>
                <a:latin typeface="Times New Roman" pitchFamily="18" charset="0"/>
                <a:cs typeface="Times New Roman" pitchFamily="18" charset="0"/>
              </a:rPr>
              <a:t>with the seal of the Trade Marks Registry. </a:t>
            </a:r>
            <a:endParaRPr lang="en-US" sz="1800" dirty="0" smtClean="0">
              <a:solidFill>
                <a:srgbClr val="002060"/>
              </a:solidFill>
              <a:latin typeface="Times New Roman" pitchFamily="18" charset="0"/>
              <a:cs typeface="Times New Roman" pitchFamily="18" charset="0"/>
            </a:endParaRPr>
          </a:p>
          <a:p>
            <a:pPr algn="just">
              <a:spcBef>
                <a:spcPts val="600"/>
              </a:spcBef>
            </a:pPr>
            <a:r>
              <a:rPr lang="en-US" sz="1800" dirty="0" smtClean="0">
                <a:solidFill>
                  <a:srgbClr val="002060"/>
                </a:solidFill>
                <a:latin typeface="Times New Roman" pitchFamily="18" charset="0"/>
                <a:cs typeface="Times New Roman" pitchFamily="18" charset="0"/>
              </a:rPr>
              <a:t>When the registration </a:t>
            </a:r>
            <a:r>
              <a:rPr lang="en-US" sz="1800" dirty="0">
                <a:solidFill>
                  <a:srgbClr val="002060"/>
                </a:solidFill>
                <a:latin typeface="Times New Roman" pitchFamily="18" charset="0"/>
                <a:cs typeface="Times New Roman" pitchFamily="18" charset="0"/>
              </a:rPr>
              <a:t>of a trade mark </a:t>
            </a:r>
            <a:r>
              <a:rPr lang="en-US" sz="1800" dirty="0" smtClean="0">
                <a:solidFill>
                  <a:srgbClr val="002060"/>
                </a:solidFill>
                <a:latin typeface="Times New Roman" pitchFamily="18" charset="0"/>
                <a:cs typeface="Times New Roman" pitchFamily="18" charset="0"/>
              </a:rPr>
              <a:t>is permitted, the </a:t>
            </a:r>
            <a:r>
              <a:rPr lang="en-US" sz="1800" i="1" dirty="0" smtClean="0">
                <a:solidFill>
                  <a:srgbClr val="002060"/>
                </a:solidFill>
                <a:latin typeface="Times New Roman" pitchFamily="18" charset="0"/>
                <a:cs typeface="Times New Roman" pitchFamily="18" charset="0"/>
              </a:rPr>
              <a:t>duration of protection is allowed up to the </a:t>
            </a:r>
            <a:r>
              <a:rPr lang="en-US" sz="1800" i="1" dirty="0">
                <a:solidFill>
                  <a:srgbClr val="002060"/>
                </a:solidFill>
                <a:latin typeface="Times New Roman" pitchFamily="18" charset="0"/>
                <a:cs typeface="Times New Roman" pitchFamily="18" charset="0"/>
              </a:rPr>
              <a:t>period of 10 years </a:t>
            </a:r>
            <a:r>
              <a:rPr lang="en-US" sz="1800" dirty="0">
                <a:solidFill>
                  <a:srgbClr val="002060"/>
                </a:solidFill>
                <a:latin typeface="Times New Roman" pitchFamily="18" charset="0"/>
                <a:cs typeface="Times New Roman" pitchFamily="18" charset="0"/>
              </a:rPr>
              <a:t>which may be </a:t>
            </a:r>
            <a:r>
              <a:rPr lang="en-US" sz="1800" i="1" dirty="0">
                <a:solidFill>
                  <a:srgbClr val="002060"/>
                </a:solidFill>
                <a:latin typeface="Times New Roman" pitchFamily="18" charset="0"/>
                <a:cs typeface="Times New Roman" pitchFamily="18" charset="0"/>
              </a:rPr>
              <a:t>renewed for successive periods of 10 years </a:t>
            </a:r>
            <a:r>
              <a:rPr lang="en-US" sz="1800" dirty="0">
                <a:solidFill>
                  <a:srgbClr val="002060"/>
                </a:solidFill>
                <a:latin typeface="Times New Roman" pitchFamily="18" charset="0"/>
                <a:cs typeface="Times New Roman" pitchFamily="18" charset="0"/>
              </a:rPr>
              <a:t>from the </a:t>
            </a:r>
            <a:r>
              <a:rPr lang="en-US" sz="1800" dirty="0" smtClean="0">
                <a:solidFill>
                  <a:srgbClr val="002060"/>
                </a:solidFill>
                <a:latin typeface="Times New Roman" pitchFamily="18" charset="0"/>
                <a:cs typeface="Times New Roman" pitchFamily="18" charset="0"/>
              </a:rPr>
              <a:t>date </a:t>
            </a:r>
            <a:r>
              <a:rPr lang="en-US" sz="1800" dirty="0">
                <a:solidFill>
                  <a:srgbClr val="002060"/>
                </a:solidFill>
                <a:latin typeface="Times New Roman" pitchFamily="18" charset="0"/>
                <a:cs typeface="Times New Roman" pitchFamily="18" charset="0"/>
              </a:rPr>
              <a:t>of the original registration or the last renewal</a:t>
            </a:r>
            <a:r>
              <a:rPr lang="en-US" sz="1800" dirty="0" smtClean="0">
                <a:solidFill>
                  <a:srgbClr val="002060"/>
                </a:solidFill>
                <a:latin typeface="Times New Roman" pitchFamily="18" charset="0"/>
                <a:cs typeface="Times New Roman" pitchFamily="18" charset="0"/>
              </a:rPr>
              <a:t>.</a:t>
            </a:r>
          </a:p>
          <a:p>
            <a:pPr algn="just">
              <a:spcBef>
                <a:spcPts val="600"/>
              </a:spcBef>
            </a:pPr>
            <a:r>
              <a:rPr lang="en-US" sz="1800" dirty="0">
                <a:solidFill>
                  <a:srgbClr val="002060"/>
                </a:solidFill>
                <a:latin typeface="Times New Roman" pitchFamily="18" charset="0"/>
                <a:cs typeface="Times New Roman" pitchFamily="18" charset="0"/>
              </a:rPr>
              <a:t>After the expiration of the time prescribed, application of renewal and other conditions have not been duly complied with the </a:t>
            </a:r>
            <a:r>
              <a:rPr lang="en-US" sz="1800" i="1" dirty="0">
                <a:solidFill>
                  <a:srgbClr val="002060"/>
                </a:solidFill>
                <a:latin typeface="Times New Roman" pitchFamily="18" charset="0"/>
                <a:cs typeface="Times New Roman" pitchFamily="18" charset="0"/>
              </a:rPr>
              <a:t>Registrar may remove the trademarks from </a:t>
            </a:r>
            <a:r>
              <a:rPr lang="en-US" sz="1800" i="1">
                <a:solidFill>
                  <a:srgbClr val="002060"/>
                </a:solidFill>
                <a:latin typeface="Times New Roman" pitchFamily="18" charset="0"/>
                <a:cs typeface="Times New Roman" pitchFamily="18" charset="0"/>
              </a:rPr>
              <a:t>the </a:t>
            </a:r>
            <a:r>
              <a:rPr lang="en-US" sz="1800" i="1" smtClean="0">
                <a:solidFill>
                  <a:srgbClr val="002060"/>
                </a:solidFill>
                <a:latin typeface="Times New Roman" pitchFamily="18" charset="0"/>
                <a:cs typeface="Times New Roman" pitchFamily="18" charset="0"/>
              </a:rPr>
              <a:t>register.</a:t>
            </a:r>
            <a:endParaRPr lang="en-US" sz="1800"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769705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533400"/>
          </a:xfrm>
        </p:spPr>
        <p:txBody>
          <a:bodyPr>
            <a:normAutofit/>
          </a:bodyPr>
          <a:lstStyle/>
          <a:p>
            <a:pPr algn="l"/>
            <a:r>
              <a:rPr lang="en-US" sz="2000" b="1" i="1" dirty="0" smtClean="0">
                <a:solidFill>
                  <a:srgbClr val="C00000"/>
                </a:solidFill>
                <a:latin typeface="Times New Roman" pitchFamily="18" charset="0"/>
                <a:cs typeface="Times New Roman" pitchFamily="18" charset="0"/>
              </a:rPr>
              <a:t>EXCLUSIVE RIGHTS CONFERRED BY REGISTRATION: </a:t>
            </a:r>
            <a:r>
              <a:rPr lang="en-US" sz="2000" b="1" i="1" dirty="0">
                <a:solidFill>
                  <a:srgbClr val="C00000"/>
                </a:solidFill>
                <a:latin typeface="Times New Roman" pitchFamily="18" charset="0"/>
                <a:cs typeface="Times New Roman" pitchFamily="18" charset="0"/>
              </a:rPr>
              <a:t>[Section 28]</a:t>
            </a:r>
          </a:p>
        </p:txBody>
      </p:sp>
      <p:sp>
        <p:nvSpPr>
          <p:cNvPr id="3" name="Content Placeholder 2"/>
          <p:cNvSpPr>
            <a:spLocks noGrp="1"/>
          </p:cNvSpPr>
          <p:nvPr>
            <p:ph idx="1"/>
          </p:nvPr>
        </p:nvSpPr>
        <p:spPr>
          <a:xfrm>
            <a:off x="152400" y="838200"/>
            <a:ext cx="8686800" cy="5715000"/>
          </a:xfrm>
        </p:spPr>
        <p:txBody>
          <a:bodyPr>
            <a:normAutofit/>
          </a:bodyPr>
          <a:lstStyle/>
          <a:p>
            <a:pPr algn="just">
              <a:spcBef>
                <a:spcPts val="600"/>
              </a:spcBef>
            </a:pPr>
            <a:r>
              <a:rPr lang="en-US" sz="1800" dirty="0">
                <a:solidFill>
                  <a:srgbClr val="002060"/>
                </a:solidFill>
                <a:latin typeface="Times New Roman" pitchFamily="18" charset="0"/>
                <a:cs typeface="Times New Roman" pitchFamily="18" charset="0"/>
              </a:rPr>
              <a:t>The registration of a trade mark confers on the registered proprietor of the trade mark the </a:t>
            </a:r>
            <a:r>
              <a:rPr lang="en-US" sz="1800" b="1" i="1" dirty="0" smtClean="0">
                <a:solidFill>
                  <a:srgbClr val="002060"/>
                </a:solidFill>
                <a:latin typeface="Times New Roman" pitchFamily="18" charset="0"/>
                <a:cs typeface="Times New Roman" pitchFamily="18" charset="0"/>
              </a:rPr>
              <a:t>“exclusive right” </a:t>
            </a:r>
            <a:r>
              <a:rPr lang="en-US" sz="1800" dirty="0">
                <a:solidFill>
                  <a:srgbClr val="002060"/>
                </a:solidFill>
                <a:latin typeface="Times New Roman" pitchFamily="18" charset="0"/>
                <a:cs typeface="Times New Roman" pitchFamily="18" charset="0"/>
              </a:rPr>
              <a:t>to use the trade mark in relation to the goods or services in respect of which the trade mark is registered. </a:t>
            </a:r>
            <a:r>
              <a:rPr lang="en-US" sz="1800" i="1" dirty="0">
                <a:solidFill>
                  <a:srgbClr val="002060"/>
                </a:solidFill>
                <a:latin typeface="Times New Roman" pitchFamily="18" charset="0"/>
                <a:cs typeface="Times New Roman" pitchFamily="18" charset="0"/>
              </a:rPr>
              <a:t>While registration of a trade mark is not compulsory, it offers better legal protection for an action for infringement. </a:t>
            </a:r>
            <a:endParaRPr lang="en-US" sz="1800" i="1" dirty="0" smtClean="0">
              <a:solidFill>
                <a:srgbClr val="002060"/>
              </a:solidFill>
              <a:latin typeface="Times New Roman" pitchFamily="18" charset="0"/>
              <a:cs typeface="Times New Roman" pitchFamily="18" charset="0"/>
            </a:endParaRPr>
          </a:p>
          <a:p>
            <a:pPr algn="just">
              <a:spcBef>
                <a:spcPts val="600"/>
              </a:spcBef>
            </a:pPr>
            <a:r>
              <a:rPr lang="en-US" sz="1800" dirty="0" smtClean="0">
                <a:solidFill>
                  <a:srgbClr val="002060"/>
                </a:solidFill>
                <a:latin typeface="Times New Roman" pitchFamily="18" charset="0"/>
                <a:cs typeface="Times New Roman" pitchFamily="18" charset="0"/>
              </a:rPr>
              <a:t>The </a:t>
            </a:r>
            <a:r>
              <a:rPr lang="en-US" sz="1800" dirty="0">
                <a:solidFill>
                  <a:srgbClr val="002060"/>
                </a:solidFill>
                <a:latin typeface="Times New Roman" pitchFamily="18" charset="0"/>
                <a:cs typeface="Times New Roman" pitchFamily="18" charset="0"/>
              </a:rPr>
              <a:t>registration of a trade mark confers the following rights on the registered proprietor: </a:t>
            </a:r>
          </a:p>
          <a:p>
            <a:pPr marL="457200" indent="0" algn="just">
              <a:spcBef>
                <a:spcPts val="600"/>
              </a:spcBef>
              <a:buNone/>
            </a:pPr>
            <a:r>
              <a:rPr lang="en-US" sz="1800" dirty="0" smtClean="0">
                <a:solidFill>
                  <a:srgbClr val="002060"/>
                </a:solidFill>
                <a:latin typeface="Times New Roman" pitchFamily="18" charset="0"/>
                <a:cs typeface="Times New Roman" pitchFamily="18" charset="0"/>
              </a:rPr>
              <a:t>(</a:t>
            </a:r>
            <a:r>
              <a:rPr lang="en-US" sz="1800" dirty="0">
                <a:solidFill>
                  <a:srgbClr val="002060"/>
                </a:solidFill>
                <a:latin typeface="Times New Roman" pitchFamily="18" charset="0"/>
                <a:cs typeface="Times New Roman" pitchFamily="18" charset="0"/>
              </a:rPr>
              <a:t>i) It confers on the registered proprietor </a:t>
            </a:r>
            <a:r>
              <a:rPr lang="en-US" sz="1800" i="1" dirty="0">
                <a:solidFill>
                  <a:srgbClr val="002060"/>
                </a:solidFill>
                <a:latin typeface="Times New Roman" pitchFamily="18" charset="0"/>
                <a:cs typeface="Times New Roman" pitchFamily="18" charset="0"/>
              </a:rPr>
              <a:t>the exclusive right to the use of the trade mark in relation to the goods or services </a:t>
            </a:r>
            <a:r>
              <a:rPr lang="en-US" sz="1800" dirty="0">
                <a:solidFill>
                  <a:srgbClr val="002060"/>
                </a:solidFill>
                <a:latin typeface="Times New Roman" pitchFamily="18" charset="0"/>
                <a:cs typeface="Times New Roman" pitchFamily="18" charset="0"/>
              </a:rPr>
              <a:t>in respect of which the trade mark is registered. </a:t>
            </a:r>
          </a:p>
          <a:p>
            <a:pPr marL="457200" indent="0" algn="just">
              <a:spcBef>
                <a:spcPts val="600"/>
              </a:spcBef>
              <a:buNone/>
            </a:pPr>
            <a:r>
              <a:rPr lang="en-US" sz="1800" dirty="0" smtClean="0">
                <a:solidFill>
                  <a:srgbClr val="002060"/>
                </a:solidFill>
                <a:latin typeface="Times New Roman" pitchFamily="18" charset="0"/>
                <a:cs typeface="Times New Roman" pitchFamily="18" charset="0"/>
              </a:rPr>
              <a:t>(</a:t>
            </a:r>
            <a:r>
              <a:rPr lang="en-US" sz="1800" dirty="0">
                <a:solidFill>
                  <a:srgbClr val="002060"/>
                </a:solidFill>
                <a:latin typeface="Times New Roman" pitchFamily="18" charset="0"/>
                <a:cs typeface="Times New Roman" pitchFamily="18" charset="0"/>
              </a:rPr>
              <a:t>ii) If the trade mark consists of several matters, there is an </a:t>
            </a:r>
            <a:r>
              <a:rPr lang="en-US" sz="1800" i="1" dirty="0">
                <a:solidFill>
                  <a:srgbClr val="002060"/>
                </a:solidFill>
                <a:latin typeface="Times New Roman" pitchFamily="18" charset="0"/>
                <a:cs typeface="Times New Roman" pitchFamily="18" charset="0"/>
              </a:rPr>
              <a:t>exclusive right to the use of the trade mark taken as a whole. </a:t>
            </a:r>
            <a:r>
              <a:rPr lang="en-US" sz="1800" dirty="0">
                <a:solidFill>
                  <a:srgbClr val="002060"/>
                </a:solidFill>
                <a:latin typeface="Times New Roman" pitchFamily="18" charset="0"/>
                <a:cs typeface="Times New Roman" pitchFamily="18" charset="0"/>
              </a:rPr>
              <a:t>If the trade mark contains matter common to trade or is not of a distinctive character, there shall be no exclusive right in such parts.</a:t>
            </a:r>
          </a:p>
          <a:p>
            <a:pPr marL="457200" indent="0" algn="just">
              <a:spcBef>
                <a:spcPts val="600"/>
              </a:spcBef>
              <a:buNone/>
            </a:pPr>
            <a:r>
              <a:rPr lang="en-US" sz="1800" dirty="0">
                <a:solidFill>
                  <a:srgbClr val="002060"/>
                </a:solidFill>
                <a:latin typeface="Times New Roman" pitchFamily="18" charset="0"/>
                <a:cs typeface="Times New Roman" pitchFamily="18" charset="0"/>
              </a:rPr>
              <a:t>(iii) It entitles the registered proprietor </a:t>
            </a:r>
            <a:r>
              <a:rPr lang="en-US" sz="1800" i="1" dirty="0">
                <a:solidFill>
                  <a:srgbClr val="002060"/>
                </a:solidFill>
                <a:latin typeface="Times New Roman" pitchFamily="18" charset="0"/>
                <a:cs typeface="Times New Roman" pitchFamily="18" charset="0"/>
              </a:rPr>
              <a:t>to obtain relief in respect of infringement of the trade mark</a:t>
            </a:r>
            <a:r>
              <a:rPr lang="en-US" sz="1800" dirty="0">
                <a:solidFill>
                  <a:srgbClr val="002060"/>
                </a:solidFill>
                <a:latin typeface="Times New Roman" pitchFamily="18" charset="0"/>
                <a:cs typeface="Times New Roman" pitchFamily="18" charset="0"/>
              </a:rPr>
              <a:t> in the manner provided by the Trade Marks Act, 1999 when a similar mark is used on (a) same goods or services, (b) similar goods or services, (c) in respect of dissimilar goods or services.</a:t>
            </a:r>
          </a:p>
          <a:p>
            <a:pPr algn="just">
              <a:spcBef>
                <a:spcPts val="600"/>
              </a:spcBef>
            </a:pPr>
            <a:r>
              <a:rPr lang="en-US" sz="1800" dirty="0">
                <a:solidFill>
                  <a:srgbClr val="002060"/>
                </a:solidFill>
                <a:latin typeface="Times New Roman" pitchFamily="18" charset="0"/>
                <a:cs typeface="Times New Roman" pitchFamily="18" charset="0"/>
              </a:rPr>
              <a:t>However, </a:t>
            </a:r>
            <a:r>
              <a:rPr lang="en-US" sz="1800" i="1" dirty="0">
                <a:solidFill>
                  <a:srgbClr val="002060"/>
                </a:solidFill>
                <a:latin typeface="Times New Roman" pitchFamily="18" charset="0"/>
                <a:cs typeface="Times New Roman" pitchFamily="18" charset="0"/>
              </a:rPr>
              <a:t>the proprietor of registered trade mark continues to enjoy all the rights which vest in an unregistered trade mark under Common Law</a:t>
            </a:r>
            <a:r>
              <a:rPr lang="en-US" sz="1800" i="1" dirty="0" smtClean="0"/>
              <a:t>.</a:t>
            </a:r>
            <a:endParaRPr lang="en-US" sz="1800" i="1" dirty="0"/>
          </a:p>
          <a:p>
            <a:pPr marL="0" indent="0" algn="ctr">
              <a:buNone/>
            </a:pPr>
            <a:endParaRPr lang="en-US" sz="2000" b="1" i="1" dirty="0" smtClean="0">
              <a:solidFill>
                <a:srgbClr val="002060"/>
              </a:solidFill>
              <a:latin typeface="Times New Roman" pitchFamily="18" charset="0"/>
              <a:cs typeface="Times New Roman" pitchFamily="18" charset="0"/>
            </a:endParaRPr>
          </a:p>
          <a:p>
            <a:pPr marL="0" indent="0" algn="ctr">
              <a:buNone/>
            </a:pPr>
            <a:r>
              <a:rPr lang="en-US" sz="2000" b="1" i="1" dirty="0" smtClean="0">
                <a:solidFill>
                  <a:srgbClr val="002060"/>
                </a:solidFill>
                <a:latin typeface="Times New Roman" pitchFamily="18" charset="0"/>
                <a:cs typeface="Times New Roman" pitchFamily="18" charset="0"/>
              </a:rPr>
              <a:t>Thanks!</a:t>
            </a:r>
            <a:endParaRPr lang="en-US" sz="20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911116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533400"/>
          </a:xfrm>
        </p:spPr>
        <p:txBody>
          <a:bodyPr>
            <a:normAutofit/>
          </a:bodyPr>
          <a:lstStyle/>
          <a:p>
            <a:pPr marL="0" marR="0" algn="l">
              <a:lnSpc>
                <a:spcPct val="115000"/>
              </a:lnSpc>
              <a:spcBef>
                <a:spcPts val="0"/>
              </a:spcBef>
              <a:spcAft>
                <a:spcPts val="1000"/>
              </a:spcAft>
            </a:pPr>
            <a:r>
              <a:rPr lang="en-US" sz="2000" b="1" i="1" dirty="0" smtClean="0">
                <a:solidFill>
                  <a:srgbClr val="C00000"/>
                </a:solidFill>
                <a:latin typeface="Times New Roman"/>
                <a:ea typeface="Calibri"/>
                <a:cs typeface="Times New Roman"/>
              </a:rPr>
              <a:t>INTRODUCTION</a:t>
            </a:r>
            <a:endParaRPr lang="en-US" sz="2000" dirty="0">
              <a:solidFill>
                <a:srgbClr val="C00000"/>
              </a:solidFill>
            </a:endParaRPr>
          </a:p>
        </p:txBody>
      </p:sp>
      <p:sp>
        <p:nvSpPr>
          <p:cNvPr id="3" name="Content Placeholder 2"/>
          <p:cNvSpPr>
            <a:spLocks noGrp="1"/>
          </p:cNvSpPr>
          <p:nvPr>
            <p:ph idx="1"/>
          </p:nvPr>
        </p:nvSpPr>
        <p:spPr>
          <a:xfrm>
            <a:off x="228600" y="685800"/>
            <a:ext cx="8686800" cy="6019800"/>
          </a:xfrm>
        </p:spPr>
        <p:txBody>
          <a:bodyPr>
            <a:normAutofit/>
          </a:bodyPr>
          <a:lstStyle/>
          <a:p>
            <a:pPr algn="just"/>
            <a:r>
              <a:rPr lang="en-US" sz="1800" dirty="0">
                <a:solidFill>
                  <a:srgbClr val="002060"/>
                </a:solidFill>
                <a:latin typeface="Times New Roman" pitchFamily="18" charset="0"/>
                <a:cs typeface="Times New Roman" pitchFamily="18" charset="0"/>
              </a:rPr>
              <a:t>The institutionalization of international framework of trade under WTO necessitated for harmonization of </a:t>
            </a:r>
            <a:r>
              <a:rPr lang="en-US" sz="1800" dirty="0" smtClean="0">
                <a:solidFill>
                  <a:srgbClr val="002060"/>
                </a:solidFill>
                <a:latin typeface="Times New Roman" pitchFamily="18" charset="0"/>
                <a:cs typeface="Times New Roman" pitchFamily="18" charset="0"/>
              </a:rPr>
              <a:t>national law </a:t>
            </a:r>
            <a:r>
              <a:rPr lang="en-US" sz="1800" dirty="0">
                <a:solidFill>
                  <a:srgbClr val="002060"/>
                </a:solidFill>
                <a:latin typeface="Times New Roman" pitchFamily="18" charset="0"/>
                <a:cs typeface="Times New Roman" pitchFamily="18" charset="0"/>
              </a:rPr>
              <a:t>relating to Intellectual Property Rights. </a:t>
            </a:r>
            <a:r>
              <a:rPr lang="en-US" sz="1800" dirty="0" smtClean="0">
                <a:solidFill>
                  <a:srgbClr val="002060"/>
                </a:solidFill>
                <a:latin typeface="Times New Roman" pitchFamily="18" charset="0"/>
                <a:cs typeface="Times New Roman" pitchFamily="18" charset="0"/>
              </a:rPr>
              <a:t>WTO </a:t>
            </a:r>
            <a:r>
              <a:rPr lang="en-US" sz="1800" i="1" dirty="0">
                <a:solidFill>
                  <a:srgbClr val="002060"/>
                </a:solidFill>
                <a:latin typeface="Times New Roman" pitchFamily="18" charset="0"/>
                <a:cs typeface="Times New Roman" pitchFamily="18" charset="0"/>
              </a:rPr>
              <a:t>TRIPS agreement sets minimum standards for protection for IPR rights and </a:t>
            </a:r>
            <a:r>
              <a:rPr lang="en-US" sz="1800" i="1" dirty="0" smtClean="0">
                <a:solidFill>
                  <a:srgbClr val="002060"/>
                </a:solidFill>
                <a:latin typeface="Times New Roman" pitchFamily="18" charset="0"/>
                <a:cs typeface="Times New Roman" pitchFamily="18" charset="0"/>
              </a:rPr>
              <a:t>the </a:t>
            </a:r>
            <a:r>
              <a:rPr lang="en-US" sz="1800" i="1" dirty="0">
                <a:solidFill>
                  <a:srgbClr val="002060"/>
                </a:solidFill>
                <a:latin typeface="Times New Roman" pitchFamily="18" charset="0"/>
                <a:cs typeface="Times New Roman" pitchFamily="18" charset="0"/>
              </a:rPr>
              <a:t>time frame</a:t>
            </a:r>
            <a:r>
              <a:rPr lang="en-US" sz="1800" dirty="0">
                <a:solidFill>
                  <a:srgbClr val="002060"/>
                </a:solidFill>
                <a:latin typeface="Times New Roman" pitchFamily="18" charset="0"/>
                <a:cs typeface="Times New Roman" pitchFamily="18" charset="0"/>
              </a:rPr>
              <a:t> within which countries were required to make changes in their </a:t>
            </a:r>
            <a:r>
              <a:rPr lang="en-US" sz="1800" dirty="0" smtClean="0">
                <a:solidFill>
                  <a:srgbClr val="002060"/>
                </a:solidFill>
                <a:latin typeface="Times New Roman" pitchFamily="18" charset="0"/>
                <a:cs typeface="Times New Roman" pitchFamily="18" charset="0"/>
              </a:rPr>
              <a:t>national law </a:t>
            </a:r>
            <a:r>
              <a:rPr lang="en-US" sz="1800" dirty="0">
                <a:solidFill>
                  <a:srgbClr val="002060"/>
                </a:solidFill>
                <a:latin typeface="Times New Roman" pitchFamily="18" charset="0"/>
                <a:cs typeface="Times New Roman" pitchFamily="18" charset="0"/>
              </a:rPr>
              <a:t>to comply </a:t>
            </a:r>
            <a:r>
              <a:rPr lang="en-US" sz="1800" dirty="0" smtClean="0">
                <a:solidFill>
                  <a:srgbClr val="002060"/>
                </a:solidFill>
                <a:latin typeface="Times New Roman" pitchFamily="18" charset="0"/>
                <a:cs typeface="Times New Roman" pitchFamily="18" charset="0"/>
              </a:rPr>
              <a:t>it. </a:t>
            </a:r>
            <a:r>
              <a:rPr lang="en-US" sz="1800" dirty="0">
                <a:solidFill>
                  <a:srgbClr val="002060"/>
                </a:solidFill>
                <a:latin typeface="Times New Roman" pitchFamily="18" charset="0"/>
                <a:cs typeface="Times New Roman" pitchFamily="18" charset="0"/>
              </a:rPr>
              <a:t>In view of this, India has taken action </a:t>
            </a:r>
            <a:r>
              <a:rPr lang="en-US" sz="1800" dirty="0" smtClean="0">
                <a:solidFill>
                  <a:srgbClr val="002060"/>
                </a:solidFill>
                <a:latin typeface="Times New Roman" pitchFamily="18" charset="0"/>
                <a:cs typeface="Times New Roman" pitchFamily="18" charset="0"/>
              </a:rPr>
              <a:t>either to enact or </a:t>
            </a:r>
            <a:r>
              <a:rPr lang="en-US" sz="1800" dirty="0">
                <a:solidFill>
                  <a:srgbClr val="002060"/>
                </a:solidFill>
                <a:latin typeface="Times New Roman" pitchFamily="18" charset="0"/>
                <a:cs typeface="Times New Roman" pitchFamily="18" charset="0"/>
              </a:rPr>
              <a:t>amend the various IP </a:t>
            </a:r>
            <a:r>
              <a:rPr lang="en-US" sz="1800" dirty="0" smtClean="0">
                <a:solidFill>
                  <a:srgbClr val="002060"/>
                </a:solidFill>
                <a:latin typeface="Times New Roman" pitchFamily="18" charset="0"/>
                <a:cs typeface="Times New Roman" pitchFamily="18" charset="0"/>
              </a:rPr>
              <a:t>Acts.</a:t>
            </a:r>
            <a:endParaRPr lang="en-US" sz="1800" dirty="0">
              <a:solidFill>
                <a:srgbClr val="002060"/>
              </a:solidFill>
              <a:latin typeface="Times New Roman" pitchFamily="18" charset="0"/>
              <a:cs typeface="Times New Roman" pitchFamily="18" charset="0"/>
            </a:endParaRPr>
          </a:p>
          <a:p>
            <a:pPr algn="just"/>
            <a:r>
              <a:rPr lang="en-US" sz="1800" dirty="0" smtClean="0">
                <a:solidFill>
                  <a:srgbClr val="002060"/>
                </a:solidFill>
                <a:latin typeface="Times New Roman" pitchFamily="18" charset="0"/>
                <a:cs typeface="Times New Roman" pitchFamily="18" charset="0"/>
              </a:rPr>
              <a:t>Consequently, </a:t>
            </a:r>
            <a:r>
              <a:rPr lang="en-US" sz="1800" dirty="0">
                <a:solidFill>
                  <a:srgbClr val="002060"/>
                </a:solidFill>
                <a:latin typeface="Times New Roman" pitchFamily="18" charset="0"/>
                <a:cs typeface="Times New Roman" pitchFamily="18" charset="0"/>
              </a:rPr>
              <a:t>the law of trademarks has </a:t>
            </a:r>
            <a:r>
              <a:rPr lang="en-US" sz="1800" dirty="0" smtClean="0">
                <a:solidFill>
                  <a:srgbClr val="002060"/>
                </a:solidFill>
                <a:latin typeface="Times New Roman" pitchFamily="18" charset="0"/>
                <a:cs typeface="Times New Roman" pitchFamily="18" charset="0"/>
              </a:rPr>
              <a:t>also been </a:t>
            </a:r>
            <a:r>
              <a:rPr lang="en-US" sz="1800" dirty="0">
                <a:solidFill>
                  <a:srgbClr val="002060"/>
                </a:solidFill>
                <a:latin typeface="Times New Roman" pitchFamily="18" charset="0"/>
                <a:cs typeface="Times New Roman" pitchFamily="18" charset="0"/>
              </a:rPr>
              <a:t>modernized </a:t>
            </a:r>
            <a:r>
              <a:rPr lang="en-US" sz="1800" dirty="0" smtClean="0">
                <a:solidFill>
                  <a:srgbClr val="002060"/>
                </a:solidFill>
                <a:latin typeface="Times New Roman" pitchFamily="18" charset="0"/>
                <a:cs typeface="Times New Roman" pitchFamily="18" charset="0"/>
              </a:rPr>
              <a:t>with new </a:t>
            </a:r>
            <a:r>
              <a:rPr lang="en-US" sz="1800" b="1" i="1" dirty="0" smtClean="0">
                <a:solidFill>
                  <a:srgbClr val="002060"/>
                </a:solidFill>
                <a:latin typeface="Times New Roman" pitchFamily="18" charset="0"/>
                <a:cs typeface="Times New Roman" pitchFamily="18" charset="0"/>
              </a:rPr>
              <a:t>“</a:t>
            </a:r>
            <a:r>
              <a:rPr lang="en-US" sz="1800" b="1" i="1" dirty="0" smtClean="0">
                <a:solidFill>
                  <a:srgbClr val="002060"/>
                </a:solidFill>
                <a:latin typeface="Times New Roman" pitchFamily="18" charset="0"/>
                <a:cs typeface="Times New Roman" pitchFamily="18" charset="0"/>
              </a:rPr>
              <a:t>Trademark </a:t>
            </a:r>
            <a:r>
              <a:rPr lang="en-US" sz="1800" b="1" i="1" dirty="0" smtClean="0">
                <a:solidFill>
                  <a:srgbClr val="002060"/>
                </a:solidFill>
                <a:latin typeface="Times New Roman" pitchFamily="18" charset="0"/>
                <a:cs typeface="Times New Roman" pitchFamily="18" charset="0"/>
              </a:rPr>
              <a:t>(TM) Act of 1999” </a:t>
            </a:r>
            <a:r>
              <a:rPr lang="en-US" sz="1800" dirty="0">
                <a:solidFill>
                  <a:srgbClr val="002060"/>
                </a:solidFill>
                <a:latin typeface="Times New Roman" pitchFamily="18" charset="0"/>
                <a:cs typeface="Times New Roman" pitchFamily="18" charset="0"/>
              </a:rPr>
              <a:t>keeping in view the current developments in trading and commercial practices, </a:t>
            </a:r>
            <a:r>
              <a:rPr lang="en-US" sz="1800" dirty="0" smtClean="0">
                <a:solidFill>
                  <a:srgbClr val="002060"/>
                </a:solidFill>
                <a:latin typeface="Times New Roman" pitchFamily="18" charset="0"/>
                <a:cs typeface="Times New Roman" pitchFamily="18" charset="0"/>
              </a:rPr>
              <a:t>need </a:t>
            </a:r>
            <a:r>
              <a:rPr lang="en-US" sz="1800" dirty="0">
                <a:solidFill>
                  <a:srgbClr val="002060"/>
                </a:solidFill>
                <a:latin typeface="Times New Roman" pitchFamily="18" charset="0"/>
                <a:cs typeface="Times New Roman" pitchFamily="18" charset="0"/>
              </a:rPr>
              <a:t>for simplification of trademark management system and to give effect to important judicial decisions. </a:t>
            </a:r>
            <a:endParaRPr lang="en-US" sz="1800" dirty="0" smtClean="0">
              <a:solidFill>
                <a:srgbClr val="002060"/>
              </a:solidFill>
              <a:latin typeface="Times New Roman" pitchFamily="18" charset="0"/>
              <a:cs typeface="Times New Roman" pitchFamily="18" charset="0"/>
            </a:endParaRPr>
          </a:p>
          <a:p>
            <a:pPr algn="just"/>
            <a:r>
              <a:rPr lang="en-US" sz="1800" dirty="0" smtClean="0">
                <a:solidFill>
                  <a:srgbClr val="002060"/>
                </a:solidFill>
                <a:latin typeface="Times New Roman" pitchFamily="18" charset="0"/>
                <a:cs typeface="Times New Roman" pitchFamily="18" charset="0"/>
              </a:rPr>
              <a:t>The </a:t>
            </a:r>
            <a:r>
              <a:rPr lang="en-US" sz="1800" dirty="0">
                <a:solidFill>
                  <a:srgbClr val="002060"/>
                </a:solidFill>
                <a:latin typeface="Times New Roman" pitchFamily="18" charset="0"/>
                <a:cs typeface="Times New Roman" pitchFamily="18" charset="0"/>
              </a:rPr>
              <a:t>current </a:t>
            </a:r>
            <a:r>
              <a:rPr lang="en-US" sz="1800" dirty="0" smtClean="0">
                <a:solidFill>
                  <a:srgbClr val="002060"/>
                </a:solidFill>
                <a:latin typeface="Times New Roman" pitchFamily="18" charset="0"/>
                <a:cs typeface="Times New Roman" pitchFamily="18" charset="0"/>
              </a:rPr>
              <a:t>TM Act, 1999 has been kept in </a:t>
            </a:r>
            <a:r>
              <a:rPr lang="en-US" sz="1800" dirty="0">
                <a:solidFill>
                  <a:srgbClr val="002060"/>
                </a:solidFill>
                <a:latin typeface="Times New Roman" pitchFamily="18" charset="0"/>
                <a:cs typeface="Times New Roman" pitchFamily="18" charset="0"/>
              </a:rPr>
              <a:t>harmony with two major international treaties </a:t>
            </a:r>
            <a:r>
              <a:rPr lang="en-US" sz="1800" dirty="0" smtClean="0">
                <a:solidFill>
                  <a:srgbClr val="002060"/>
                </a:solidFill>
                <a:latin typeface="Times New Roman" pitchFamily="18" charset="0"/>
                <a:cs typeface="Times New Roman" pitchFamily="18" charset="0"/>
              </a:rPr>
              <a:t>being signatory to them as: </a:t>
            </a:r>
            <a:r>
              <a:rPr lang="en-US" sz="1800" i="1" dirty="0" smtClean="0">
                <a:solidFill>
                  <a:srgbClr val="002060"/>
                </a:solidFill>
                <a:latin typeface="Times New Roman" pitchFamily="18" charset="0"/>
                <a:cs typeface="Times New Roman" pitchFamily="18" charset="0"/>
              </a:rPr>
              <a:t>Paris </a:t>
            </a:r>
            <a:r>
              <a:rPr lang="en-US" sz="1800" i="1" dirty="0">
                <a:solidFill>
                  <a:srgbClr val="002060"/>
                </a:solidFill>
                <a:latin typeface="Times New Roman" pitchFamily="18" charset="0"/>
                <a:cs typeface="Times New Roman" pitchFamily="18" charset="0"/>
              </a:rPr>
              <a:t>Convention for Protection of Industrial Property </a:t>
            </a:r>
            <a:r>
              <a:rPr lang="en-US" sz="1800" dirty="0">
                <a:solidFill>
                  <a:srgbClr val="002060"/>
                </a:solidFill>
                <a:latin typeface="Times New Roman" pitchFamily="18" charset="0"/>
                <a:cs typeface="Times New Roman" pitchFamily="18" charset="0"/>
              </a:rPr>
              <a:t>and </a:t>
            </a:r>
            <a:r>
              <a:rPr lang="en-US" sz="1800" i="1" dirty="0">
                <a:solidFill>
                  <a:srgbClr val="002060"/>
                </a:solidFill>
                <a:latin typeface="Times New Roman" pitchFamily="18" charset="0"/>
                <a:cs typeface="Times New Roman" pitchFamily="18" charset="0"/>
              </a:rPr>
              <a:t>TRIPS Agreement</a:t>
            </a:r>
            <a:r>
              <a:rPr lang="en-US" sz="1800" dirty="0">
                <a:solidFill>
                  <a:srgbClr val="002060"/>
                </a:solidFill>
                <a:latin typeface="Times New Roman" pitchFamily="18" charset="0"/>
                <a:cs typeface="Times New Roman" pitchFamily="18" charset="0"/>
              </a:rPr>
              <a:t>. It was </a:t>
            </a:r>
            <a:r>
              <a:rPr lang="en-US" sz="1800" b="1" i="1" dirty="0">
                <a:solidFill>
                  <a:srgbClr val="002060"/>
                </a:solidFill>
                <a:latin typeface="Times New Roman" pitchFamily="18" charset="0"/>
                <a:cs typeface="Times New Roman" pitchFamily="18" charset="0"/>
              </a:rPr>
              <a:t>enacted on 30 December, 1999 </a:t>
            </a:r>
            <a:r>
              <a:rPr lang="en-US" sz="1800" dirty="0">
                <a:solidFill>
                  <a:srgbClr val="002060"/>
                </a:solidFill>
                <a:latin typeface="Times New Roman" pitchFamily="18" charset="0"/>
                <a:cs typeface="Times New Roman" pitchFamily="18" charset="0"/>
              </a:rPr>
              <a:t>and came into </a:t>
            </a:r>
            <a:r>
              <a:rPr lang="en-US" sz="1800" b="1" i="1" dirty="0">
                <a:solidFill>
                  <a:srgbClr val="002060"/>
                </a:solidFill>
                <a:latin typeface="Times New Roman" pitchFamily="18" charset="0"/>
                <a:cs typeface="Times New Roman" pitchFamily="18" charset="0"/>
              </a:rPr>
              <a:t>force on 15 September, 2003. </a:t>
            </a:r>
          </a:p>
          <a:p>
            <a:pPr algn="just"/>
            <a:r>
              <a:rPr lang="en-US" sz="1800" dirty="0">
                <a:solidFill>
                  <a:srgbClr val="002060"/>
                </a:solidFill>
                <a:latin typeface="Times New Roman" pitchFamily="18" charset="0"/>
                <a:cs typeface="Times New Roman" pitchFamily="18" charset="0"/>
              </a:rPr>
              <a:t>The </a:t>
            </a:r>
            <a:r>
              <a:rPr lang="en-US" sz="1800" dirty="0" smtClean="0">
                <a:solidFill>
                  <a:srgbClr val="002060"/>
                </a:solidFill>
                <a:latin typeface="Times New Roman" pitchFamily="18" charset="0"/>
                <a:cs typeface="Times New Roman" pitchFamily="18" charset="0"/>
              </a:rPr>
              <a:t>TM Act</a:t>
            </a:r>
            <a:r>
              <a:rPr lang="en-US" sz="1800" dirty="0">
                <a:solidFill>
                  <a:srgbClr val="002060"/>
                </a:solidFill>
                <a:latin typeface="Times New Roman" pitchFamily="18" charset="0"/>
                <a:cs typeface="Times New Roman" pitchFamily="18" charset="0"/>
              </a:rPr>
              <a:t>, 1999 has been enacted </a:t>
            </a:r>
            <a:r>
              <a:rPr lang="en-US" sz="1800" dirty="0" smtClean="0">
                <a:solidFill>
                  <a:srgbClr val="002060"/>
                </a:solidFill>
                <a:latin typeface="Times New Roman" pitchFamily="18" charset="0"/>
                <a:cs typeface="Times New Roman" pitchFamily="18" charset="0"/>
              </a:rPr>
              <a:t>with </a:t>
            </a:r>
            <a:r>
              <a:rPr lang="en-US" sz="1800" b="1" i="1" dirty="0" smtClean="0">
                <a:solidFill>
                  <a:srgbClr val="002060"/>
                </a:solidFill>
                <a:latin typeface="Times New Roman" pitchFamily="18" charset="0"/>
                <a:cs typeface="Times New Roman" pitchFamily="18" charset="0"/>
              </a:rPr>
              <a:t>‘objectives’ </a:t>
            </a:r>
            <a:r>
              <a:rPr lang="en-US" sz="1800" dirty="0" smtClean="0">
                <a:solidFill>
                  <a:srgbClr val="002060"/>
                </a:solidFill>
                <a:latin typeface="Times New Roman" pitchFamily="18" charset="0"/>
                <a:cs typeface="Times New Roman" pitchFamily="18" charset="0"/>
              </a:rPr>
              <a:t>as </a:t>
            </a:r>
            <a:r>
              <a:rPr lang="en-US" sz="1800" dirty="0">
                <a:solidFill>
                  <a:srgbClr val="002060"/>
                </a:solidFill>
                <a:latin typeface="Times New Roman" pitchFamily="18" charset="0"/>
                <a:cs typeface="Times New Roman" pitchFamily="18" charset="0"/>
              </a:rPr>
              <a:t>indicated in the Preamble to the Act to </a:t>
            </a:r>
            <a:r>
              <a:rPr lang="en-US" sz="1800" i="1" dirty="0">
                <a:solidFill>
                  <a:srgbClr val="002060"/>
                </a:solidFill>
                <a:latin typeface="Times New Roman" pitchFamily="18" charset="0"/>
                <a:cs typeface="Times New Roman" pitchFamily="18" charset="0"/>
              </a:rPr>
              <a:t>amend and consolidate the law relating to trade marks, to provide for registration and better protection of trade marks for goods and services and for the prevention of the use of fraudulent marks.</a:t>
            </a:r>
          </a:p>
          <a:p>
            <a:pPr algn="just"/>
            <a:r>
              <a:rPr lang="en-US" sz="1800" dirty="0" smtClean="0">
                <a:solidFill>
                  <a:srgbClr val="002060"/>
                </a:solidFill>
                <a:latin typeface="Times New Roman" pitchFamily="18" charset="0"/>
                <a:cs typeface="Times New Roman" pitchFamily="18" charset="0"/>
              </a:rPr>
              <a:t>In </a:t>
            </a:r>
            <a:r>
              <a:rPr lang="en-US" sz="1800" dirty="0">
                <a:solidFill>
                  <a:srgbClr val="002060"/>
                </a:solidFill>
                <a:latin typeface="Times New Roman" pitchFamily="18" charset="0"/>
                <a:cs typeface="Times New Roman" pitchFamily="18" charset="0"/>
              </a:rPr>
              <a:t>India, the trademarks had been </a:t>
            </a:r>
            <a:r>
              <a:rPr lang="en-US" sz="1800" dirty="0" smtClean="0">
                <a:solidFill>
                  <a:srgbClr val="002060"/>
                </a:solidFill>
                <a:latin typeface="Times New Roman" pitchFamily="18" charset="0"/>
                <a:cs typeface="Times New Roman" pitchFamily="18" charset="0"/>
              </a:rPr>
              <a:t>previously protected </a:t>
            </a:r>
            <a:r>
              <a:rPr lang="en-US" sz="1800" dirty="0">
                <a:solidFill>
                  <a:srgbClr val="002060"/>
                </a:solidFill>
                <a:latin typeface="Times New Roman" pitchFamily="18" charset="0"/>
                <a:cs typeface="Times New Roman" pitchFamily="18" charset="0"/>
              </a:rPr>
              <a:t>for over four decades </a:t>
            </a:r>
            <a:r>
              <a:rPr lang="en-US" sz="1800" dirty="0" smtClean="0">
                <a:solidFill>
                  <a:srgbClr val="002060"/>
                </a:solidFill>
                <a:latin typeface="Times New Roman" pitchFamily="18" charset="0"/>
                <a:cs typeface="Times New Roman" pitchFamily="18" charset="0"/>
              </a:rPr>
              <a:t>under the </a:t>
            </a:r>
            <a:r>
              <a:rPr lang="en-US" sz="1800" b="1" dirty="0" smtClean="0">
                <a:solidFill>
                  <a:srgbClr val="002060"/>
                </a:solidFill>
                <a:latin typeface="Times New Roman" pitchFamily="18" charset="0"/>
                <a:cs typeface="Times New Roman" pitchFamily="18" charset="0"/>
              </a:rPr>
              <a:t>‘</a:t>
            </a:r>
            <a:r>
              <a:rPr lang="en-US" sz="1800" b="1" i="1" dirty="0" smtClean="0">
                <a:solidFill>
                  <a:srgbClr val="002060"/>
                </a:solidFill>
                <a:latin typeface="Times New Roman" pitchFamily="18" charset="0"/>
                <a:cs typeface="Times New Roman" pitchFamily="18" charset="0"/>
              </a:rPr>
              <a:t>Trade </a:t>
            </a:r>
            <a:r>
              <a:rPr lang="en-US" sz="1800" b="1" i="1" dirty="0">
                <a:solidFill>
                  <a:srgbClr val="002060"/>
                </a:solidFill>
                <a:latin typeface="Times New Roman" pitchFamily="18" charset="0"/>
                <a:cs typeface="Times New Roman" pitchFamily="18" charset="0"/>
              </a:rPr>
              <a:t>and Merchandise Mark (TMM) Act of 1958</a:t>
            </a:r>
            <a:r>
              <a:rPr lang="en-US" sz="1800" b="1" i="1" dirty="0" smtClean="0">
                <a:solidFill>
                  <a:srgbClr val="002060"/>
                </a:solidFill>
                <a:latin typeface="Times New Roman" pitchFamily="18" charset="0"/>
                <a:cs typeface="Times New Roman" pitchFamily="18" charset="0"/>
              </a:rPr>
              <a:t>.’ </a:t>
            </a:r>
            <a:r>
              <a:rPr lang="en-US" sz="1800" dirty="0">
                <a:solidFill>
                  <a:srgbClr val="002060"/>
                </a:solidFill>
                <a:latin typeface="Times New Roman" pitchFamily="18" charset="0"/>
                <a:cs typeface="Times New Roman" pitchFamily="18" charset="0"/>
              </a:rPr>
              <a:t>Still</a:t>
            </a:r>
            <a:r>
              <a:rPr lang="en-US" sz="1800" i="1" dirty="0">
                <a:solidFill>
                  <a:srgbClr val="002060"/>
                </a:solidFill>
                <a:latin typeface="Times New Roman" pitchFamily="18" charset="0"/>
                <a:cs typeface="Times New Roman" pitchFamily="18" charset="0"/>
              </a:rPr>
              <a:t>, Most of the substantive law laid down by </a:t>
            </a:r>
            <a:r>
              <a:rPr lang="en-US" sz="1800" i="1" dirty="0" smtClean="0">
                <a:solidFill>
                  <a:srgbClr val="002060"/>
                </a:solidFill>
                <a:latin typeface="Times New Roman" pitchFamily="18" charset="0"/>
                <a:cs typeface="Times New Roman" pitchFamily="18" charset="0"/>
              </a:rPr>
              <a:t>this TMM Act remains </a:t>
            </a:r>
            <a:r>
              <a:rPr lang="en-US" sz="1800" i="1" dirty="0">
                <a:solidFill>
                  <a:srgbClr val="002060"/>
                </a:solidFill>
                <a:latin typeface="Times New Roman" pitchFamily="18" charset="0"/>
                <a:cs typeface="Times New Roman" pitchFamily="18" charset="0"/>
              </a:rPr>
              <a:t>valid </a:t>
            </a:r>
            <a:r>
              <a:rPr lang="en-US" sz="1800" dirty="0" smtClean="0">
                <a:solidFill>
                  <a:srgbClr val="002060"/>
                </a:solidFill>
                <a:latin typeface="Times New Roman" pitchFamily="18" charset="0"/>
                <a:cs typeface="Times New Roman" pitchFamily="18" charset="0"/>
              </a:rPr>
              <a:t>for </a:t>
            </a:r>
            <a:r>
              <a:rPr lang="en-US" sz="1800" dirty="0">
                <a:solidFill>
                  <a:srgbClr val="002060"/>
                </a:solidFill>
                <a:latin typeface="Times New Roman" pitchFamily="18" charset="0"/>
                <a:cs typeface="Times New Roman" pitchFamily="18" charset="0"/>
              </a:rPr>
              <a:t>administering the </a:t>
            </a:r>
            <a:r>
              <a:rPr lang="en-US" sz="1800" dirty="0" smtClean="0">
                <a:solidFill>
                  <a:srgbClr val="002060"/>
                </a:solidFill>
                <a:latin typeface="Times New Roman" pitchFamily="18" charset="0"/>
                <a:cs typeface="Times New Roman" pitchFamily="18" charset="0"/>
              </a:rPr>
              <a:t>Trade </a:t>
            </a:r>
            <a:r>
              <a:rPr lang="en-US" sz="1800" dirty="0">
                <a:solidFill>
                  <a:srgbClr val="002060"/>
                </a:solidFill>
                <a:latin typeface="Times New Roman" pitchFamily="18" charset="0"/>
                <a:cs typeface="Times New Roman" pitchFamily="18" charset="0"/>
              </a:rPr>
              <a:t>Marks Act, 1999</a:t>
            </a:r>
            <a:r>
              <a:rPr lang="en-US" sz="1800" i="1" dirty="0">
                <a:solidFill>
                  <a:srgbClr val="002060"/>
                </a:solidFill>
                <a:latin typeface="Times New Roman" pitchFamily="18" charset="0"/>
                <a:cs typeface="Times New Roman" pitchFamily="18" charset="0"/>
              </a:rPr>
              <a:t>.</a:t>
            </a:r>
          </a:p>
          <a:p>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152080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610600" cy="533400"/>
          </a:xfrm>
        </p:spPr>
        <p:txBody>
          <a:bodyPr>
            <a:normAutofit/>
          </a:bodyPr>
          <a:lstStyle/>
          <a:p>
            <a:pPr algn="l"/>
            <a:r>
              <a:rPr lang="en-US" sz="2000" b="1" i="1" dirty="0" smtClean="0">
                <a:solidFill>
                  <a:srgbClr val="C00000"/>
                </a:solidFill>
                <a:latin typeface="Times New Roman" pitchFamily="18" charset="0"/>
                <a:cs typeface="Times New Roman" pitchFamily="18" charset="0"/>
              </a:rPr>
              <a:t>LEGAL PROTECTION TO TRADEMARK</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638800"/>
          </a:xfrm>
        </p:spPr>
        <p:txBody>
          <a:bodyPr>
            <a:normAutofit/>
          </a:bodyPr>
          <a:lstStyle/>
          <a:p>
            <a:pPr algn="just">
              <a:spcBef>
                <a:spcPts val="600"/>
              </a:spcBef>
            </a:pPr>
            <a:r>
              <a:rPr lang="en-US" sz="1800" dirty="0">
                <a:solidFill>
                  <a:srgbClr val="002060"/>
                </a:solidFill>
                <a:latin typeface="Times New Roman" pitchFamily="18" charset="0"/>
                <a:cs typeface="Times New Roman" pitchFamily="18" charset="0"/>
              </a:rPr>
              <a:t>A trade mark </a:t>
            </a:r>
            <a:r>
              <a:rPr lang="en-US" sz="1800" dirty="0" smtClean="0">
                <a:solidFill>
                  <a:srgbClr val="002060"/>
                </a:solidFill>
                <a:latin typeface="Times New Roman" pitchFamily="18" charset="0"/>
                <a:cs typeface="Times New Roman" pitchFamily="18" charset="0"/>
              </a:rPr>
              <a:t>is </a:t>
            </a:r>
            <a:r>
              <a:rPr lang="en-US" sz="1800" dirty="0">
                <a:solidFill>
                  <a:srgbClr val="002060"/>
                </a:solidFill>
                <a:latin typeface="Times New Roman" pitchFamily="18" charset="0"/>
                <a:cs typeface="Times New Roman" pitchFamily="18" charset="0"/>
              </a:rPr>
              <a:t>a visual symbol which may be a word to </a:t>
            </a:r>
            <a:r>
              <a:rPr lang="en-US" sz="1800" i="1" dirty="0">
                <a:solidFill>
                  <a:srgbClr val="002060"/>
                </a:solidFill>
                <a:latin typeface="Times New Roman" pitchFamily="18" charset="0"/>
                <a:cs typeface="Times New Roman" pitchFamily="18" charset="0"/>
              </a:rPr>
              <a:t>indicate the source of the </a:t>
            </a:r>
            <a:r>
              <a:rPr lang="en-US" sz="1800" i="1" dirty="0" smtClean="0">
                <a:solidFill>
                  <a:srgbClr val="002060"/>
                </a:solidFill>
                <a:latin typeface="Times New Roman" pitchFamily="18" charset="0"/>
                <a:cs typeface="Times New Roman" pitchFamily="18" charset="0"/>
              </a:rPr>
              <a:t>goods </a:t>
            </a:r>
            <a:r>
              <a:rPr lang="en-US" sz="1800" dirty="0" smtClean="0">
                <a:solidFill>
                  <a:srgbClr val="002060"/>
                </a:solidFill>
                <a:latin typeface="Times New Roman" pitchFamily="18" charset="0"/>
                <a:cs typeface="Times New Roman" pitchFamily="18" charset="0"/>
              </a:rPr>
              <a:t>to </a:t>
            </a:r>
            <a:r>
              <a:rPr lang="en-US" sz="1800" dirty="0">
                <a:solidFill>
                  <a:srgbClr val="002060"/>
                </a:solidFill>
                <a:latin typeface="Times New Roman" pitchFamily="18" charset="0"/>
                <a:cs typeface="Times New Roman" pitchFamily="18" charset="0"/>
              </a:rPr>
              <a:t>distinguish it from other similar goods or services originating from another. It is a distinctive sign which </a:t>
            </a:r>
            <a:r>
              <a:rPr lang="en-US" sz="1800" i="1" dirty="0">
                <a:solidFill>
                  <a:srgbClr val="002060"/>
                </a:solidFill>
                <a:latin typeface="Times New Roman" pitchFamily="18" charset="0"/>
                <a:cs typeface="Times New Roman" pitchFamily="18" charset="0"/>
              </a:rPr>
              <a:t>identifies</a:t>
            </a:r>
            <a:r>
              <a:rPr lang="en-US" sz="1800" dirty="0">
                <a:solidFill>
                  <a:srgbClr val="002060"/>
                </a:solidFill>
                <a:latin typeface="Times New Roman" pitchFamily="18" charset="0"/>
                <a:cs typeface="Times New Roman" pitchFamily="18" charset="0"/>
              </a:rPr>
              <a:t> </a:t>
            </a:r>
            <a:r>
              <a:rPr lang="en-US" sz="1800" i="1" dirty="0">
                <a:solidFill>
                  <a:srgbClr val="002060"/>
                </a:solidFill>
                <a:latin typeface="Times New Roman" pitchFamily="18" charset="0"/>
                <a:cs typeface="Times New Roman" pitchFamily="18" charset="0"/>
              </a:rPr>
              <a:t>certain goods or services </a:t>
            </a:r>
            <a:r>
              <a:rPr lang="en-US" sz="1800" dirty="0">
                <a:solidFill>
                  <a:srgbClr val="002060"/>
                </a:solidFill>
                <a:latin typeface="Times New Roman" pitchFamily="18" charset="0"/>
                <a:cs typeface="Times New Roman" pitchFamily="18" charset="0"/>
              </a:rPr>
              <a:t>as those produced or provided by a specific person or enterprise. </a:t>
            </a:r>
            <a:r>
              <a:rPr lang="en-US" sz="1800" dirty="0" smtClean="0">
                <a:solidFill>
                  <a:srgbClr val="002060"/>
                </a:solidFill>
                <a:latin typeface="Times New Roman" pitchFamily="18" charset="0"/>
                <a:cs typeface="Times New Roman" pitchFamily="18" charset="0"/>
              </a:rPr>
              <a:t>It </a:t>
            </a:r>
            <a:r>
              <a:rPr lang="en-US" sz="1800" i="1" dirty="0" smtClean="0">
                <a:solidFill>
                  <a:srgbClr val="002060"/>
                </a:solidFill>
                <a:latin typeface="Times New Roman" pitchFamily="18" charset="0"/>
                <a:cs typeface="Times New Roman" pitchFamily="18" charset="0"/>
              </a:rPr>
              <a:t>helps </a:t>
            </a:r>
            <a:r>
              <a:rPr lang="en-US" sz="1800" i="1" dirty="0">
                <a:solidFill>
                  <a:srgbClr val="002060"/>
                </a:solidFill>
                <a:latin typeface="Times New Roman" pitchFamily="18" charset="0"/>
                <a:cs typeface="Times New Roman" pitchFamily="18" charset="0"/>
              </a:rPr>
              <a:t>consumers identify and purchase a product or service </a:t>
            </a:r>
            <a:r>
              <a:rPr lang="en-US" sz="1800" dirty="0" smtClean="0">
                <a:solidFill>
                  <a:srgbClr val="002060"/>
                </a:solidFill>
                <a:latin typeface="Times New Roman" pitchFamily="18" charset="0"/>
                <a:cs typeface="Times New Roman" pitchFamily="18" charset="0"/>
              </a:rPr>
              <a:t>with its unique </a:t>
            </a:r>
            <a:r>
              <a:rPr lang="en-US" sz="1800" dirty="0">
                <a:solidFill>
                  <a:srgbClr val="002060"/>
                </a:solidFill>
                <a:latin typeface="Times New Roman" pitchFamily="18" charset="0"/>
                <a:cs typeface="Times New Roman" pitchFamily="18" charset="0"/>
              </a:rPr>
              <a:t>nature and </a:t>
            </a:r>
            <a:r>
              <a:rPr lang="en-US" sz="1800" dirty="0" smtClean="0">
                <a:solidFill>
                  <a:srgbClr val="002060"/>
                </a:solidFill>
                <a:latin typeface="Times New Roman" pitchFamily="18" charset="0"/>
                <a:cs typeface="Times New Roman" pitchFamily="18" charset="0"/>
              </a:rPr>
              <a:t>quality. Over </a:t>
            </a:r>
            <a:r>
              <a:rPr lang="en-US" sz="1800" dirty="0">
                <a:solidFill>
                  <a:srgbClr val="002060"/>
                </a:solidFill>
                <a:latin typeface="Times New Roman" pitchFamily="18" charset="0"/>
                <a:cs typeface="Times New Roman" pitchFamily="18" charset="0"/>
              </a:rPr>
              <a:t>the years these marks evolved </a:t>
            </a:r>
            <a:r>
              <a:rPr lang="en-US" sz="1800" dirty="0" smtClean="0">
                <a:solidFill>
                  <a:srgbClr val="002060"/>
                </a:solidFill>
                <a:latin typeface="Times New Roman" pitchFamily="18" charset="0"/>
                <a:cs typeface="Times New Roman" pitchFamily="18" charset="0"/>
              </a:rPr>
              <a:t>as trade </a:t>
            </a:r>
            <a:r>
              <a:rPr lang="en-US" sz="1800" dirty="0">
                <a:solidFill>
                  <a:srgbClr val="002060"/>
                </a:solidFill>
                <a:latin typeface="Times New Roman" pitchFamily="18" charset="0"/>
                <a:cs typeface="Times New Roman" pitchFamily="18" charset="0"/>
              </a:rPr>
              <a:t>mark </a:t>
            </a:r>
            <a:r>
              <a:rPr lang="en-US" sz="1800" dirty="0" smtClean="0">
                <a:solidFill>
                  <a:srgbClr val="002060"/>
                </a:solidFill>
                <a:latin typeface="Times New Roman" pitchFamily="18" charset="0"/>
                <a:cs typeface="Times New Roman" pitchFamily="18" charset="0"/>
              </a:rPr>
              <a:t> needed registration </a:t>
            </a:r>
            <a:r>
              <a:rPr lang="en-US" sz="1800" dirty="0">
                <a:solidFill>
                  <a:srgbClr val="002060"/>
                </a:solidFill>
                <a:latin typeface="Times New Roman" pitchFamily="18" charset="0"/>
                <a:cs typeface="Times New Roman" pitchFamily="18" charset="0"/>
              </a:rPr>
              <a:t>and </a:t>
            </a:r>
            <a:r>
              <a:rPr lang="en-US" sz="1800" dirty="0" smtClean="0">
                <a:solidFill>
                  <a:srgbClr val="002060"/>
                </a:solidFill>
                <a:latin typeface="Times New Roman" pitchFamily="18" charset="0"/>
                <a:cs typeface="Times New Roman" pitchFamily="18" charset="0"/>
              </a:rPr>
              <a:t>legal protection under the national law. </a:t>
            </a:r>
            <a:endParaRPr lang="en-US" sz="1800" dirty="0">
              <a:solidFill>
                <a:srgbClr val="002060"/>
              </a:solidFill>
              <a:latin typeface="Times New Roman" pitchFamily="18" charset="0"/>
              <a:cs typeface="Times New Roman" pitchFamily="18" charset="0"/>
            </a:endParaRPr>
          </a:p>
          <a:p>
            <a:pPr algn="just">
              <a:spcBef>
                <a:spcPts val="600"/>
              </a:spcBef>
            </a:pPr>
            <a:r>
              <a:rPr lang="en-US" sz="1800" dirty="0">
                <a:solidFill>
                  <a:srgbClr val="002060"/>
                </a:solidFill>
                <a:latin typeface="Times New Roman" pitchFamily="18" charset="0"/>
                <a:cs typeface="Times New Roman" pitchFamily="18" charset="0"/>
              </a:rPr>
              <a:t>A trade mark is </a:t>
            </a:r>
            <a:r>
              <a:rPr lang="en-US" sz="1800" dirty="0" smtClean="0">
                <a:solidFill>
                  <a:srgbClr val="002060"/>
                </a:solidFill>
                <a:latin typeface="Times New Roman" pitchFamily="18" charset="0"/>
                <a:cs typeface="Times New Roman" pitchFamily="18" charset="0"/>
              </a:rPr>
              <a:t>generally </a:t>
            </a:r>
            <a:r>
              <a:rPr lang="en-US" sz="1800" i="1" dirty="0" smtClean="0">
                <a:solidFill>
                  <a:srgbClr val="002060"/>
                </a:solidFill>
                <a:latin typeface="Times New Roman" pitchFamily="18" charset="0"/>
                <a:cs typeface="Times New Roman" pitchFamily="18" charset="0"/>
              </a:rPr>
              <a:t>a </a:t>
            </a:r>
            <a:r>
              <a:rPr lang="en-US" sz="1800" i="1" dirty="0">
                <a:solidFill>
                  <a:srgbClr val="002060"/>
                </a:solidFill>
                <a:latin typeface="Times New Roman" pitchFamily="18" charset="0"/>
                <a:cs typeface="Times New Roman" pitchFamily="18" charset="0"/>
              </a:rPr>
              <a:t>word, phrase, symbol or design, or combination of words, phrases, symbols or designs</a:t>
            </a:r>
            <a:r>
              <a:rPr lang="en-US" sz="1800" dirty="0">
                <a:solidFill>
                  <a:srgbClr val="002060"/>
                </a:solidFill>
                <a:latin typeface="Times New Roman" pitchFamily="18" charset="0"/>
                <a:cs typeface="Times New Roman" pitchFamily="18" charset="0"/>
              </a:rPr>
              <a:t> used in the course of trade which identifies and distinguishes the source of the goods or services of one enterprise from those of others</a:t>
            </a:r>
            <a:r>
              <a:rPr lang="en-US" sz="1800" dirty="0" smtClean="0">
                <a:solidFill>
                  <a:srgbClr val="002060"/>
                </a:solidFill>
                <a:latin typeface="Times New Roman" pitchFamily="18" charset="0"/>
                <a:cs typeface="Times New Roman" pitchFamily="18" charset="0"/>
              </a:rPr>
              <a:t>.</a:t>
            </a:r>
            <a:r>
              <a:rPr lang="en-US" sz="1800" dirty="0">
                <a:solidFill>
                  <a:srgbClr val="002060"/>
                </a:solidFill>
                <a:latin typeface="Times New Roman" pitchFamily="18" charset="0"/>
                <a:cs typeface="Times New Roman" pitchFamily="18" charset="0"/>
              </a:rPr>
              <a:t> </a:t>
            </a:r>
            <a:endParaRPr lang="en-US" sz="1800" dirty="0" smtClean="0">
              <a:solidFill>
                <a:srgbClr val="002060"/>
              </a:solidFill>
              <a:latin typeface="Times New Roman" pitchFamily="18" charset="0"/>
              <a:cs typeface="Times New Roman" pitchFamily="18" charset="0"/>
            </a:endParaRPr>
          </a:p>
          <a:p>
            <a:pPr algn="just">
              <a:spcBef>
                <a:spcPts val="600"/>
              </a:spcBef>
            </a:pPr>
            <a:r>
              <a:rPr lang="en-US" sz="1800" dirty="0" smtClean="0">
                <a:solidFill>
                  <a:srgbClr val="002060"/>
                </a:solidFill>
                <a:latin typeface="Times New Roman" pitchFamily="18" charset="0"/>
                <a:cs typeface="Times New Roman" pitchFamily="18" charset="0"/>
              </a:rPr>
              <a:t>The </a:t>
            </a:r>
            <a:r>
              <a:rPr lang="en-US" sz="1800" dirty="0">
                <a:solidFill>
                  <a:srgbClr val="002060"/>
                </a:solidFill>
                <a:latin typeface="Times New Roman" pitchFamily="18" charset="0"/>
                <a:cs typeface="Times New Roman" pitchFamily="18" charset="0"/>
              </a:rPr>
              <a:t>trade mark </a:t>
            </a:r>
            <a:r>
              <a:rPr lang="en-US" sz="1800" dirty="0" smtClean="0">
                <a:solidFill>
                  <a:srgbClr val="002060"/>
                </a:solidFill>
                <a:latin typeface="Times New Roman" pitchFamily="18" charset="0"/>
                <a:cs typeface="Times New Roman" pitchFamily="18" charset="0"/>
              </a:rPr>
              <a:t> law provides the legal protection </a:t>
            </a:r>
            <a:r>
              <a:rPr lang="en-US" sz="1800" dirty="0">
                <a:solidFill>
                  <a:srgbClr val="002060"/>
                </a:solidFill>
                <a:latin typeface="Times New Roman" pitchFamily="18" charset="0"/>
                <a:cs typeface="Times New Roman" pitchFamily="18" charset="0"/>
              </a:rPr>
              <a:t>to the owner of the mark by ensuring the </a:t>
            </a:r>
            <a:r>
              <a:rPr lang="en-US" sz="1800" i="1" dirty="0">
                <a:solidFill>
                  <a:srgbClr val="002060"/>
                </a:solidFill>
                <a:latin typeface="Times New Roman" pitchFamily="18" charset="0"/>
                <a:cs typeface="Times New Roman" pitchFamily="18" charset="0"/>
              </a:rPr>
              <a:t>exclusive right to use it or to authorize another to use </a:t>
            </a:r>
            <a:r>
              <a:rPr lang="en-US" sz="1800" dirty="0">
                <a:solidFill>
                  <a:srgbClr val="002060"/>
                </a:solidFill>
                <a:latin typeface="Times New Roman" pitchFamily="18" charset="0"/>
                <a:cs typeface="Times New Roman" pitchFamily="18" charset="0"/>
              </a:rPr>
              <a:t>the same in return for payment. The period of protection is </a:t>
            </a:r>
            <a:r>
              <a:rPr lang="en-US" sz="1800" i="1" dirty="0">
                <a:solidFill>
                  <a:srgbClr val="002060"/>
                </a:solidFill>
                <a:latin typeface="Times New Roman" pitchFamily="18" charset="0"/>
                <a:cs typeface="Times New Roman" pitchFamily="18" charset="0"/>
              </a:rPr>
              <a:t>ten years </a:t>
            </a:r>
            <a:r>
              <a:rPr lang="en-US" sz="1800" dirty="0">
                <a:solidFill>
                  <a:srgbClr val="002060"/>
                </a:solidFill>
                <a:latin typeface="Times New Roman" pitchFamily="18" charset="0"/>
                <a:cs typeface="Times New Roman" pitchFamily="18" charset="0"/>
              </a:rPr>
              <a:t>which can be renewed indefinitely beyond the time </a:t>
            </a:r>
            <a:r>
              <a:rPr lang="en-US" sz="1800" dirty="0" smtClean="0">
                <a:solidFill>
                  <a:srgbClr val="002060"/>
                </a:solidFill>
                <a:latin typeface="Times New Roman" pitchFamily="18" charset="0"/>
                <a:cs typeface="Times New Roman" pitchFamily="18" charset="0"/>
              </a:rPr>
              <a:t>limit.</a:t>
            </a:r>
          </a:p>
          <a:p>
            <a:pPr algn="just">
              <a:spcBef>
                <a:spcPts val="600"/>
              </a:spcBef>
            </a:pPr>
            <a:r>
              <a:rPr lang="en-US" sz="1800" dirty="0">
                <a:solidFill>
                  <a:srgbClr val="002060"/>
                </a:solidFill>
                <a:latin typeface="Times New Roman" pitchFamily="18" charset="0"/>
                <a:cs typeface="Times New Roman" pitchFamily="18" charset="0"/>
              </a:rPr>
              <a:t>T</a:t>
            </a:r>
            <a:r>
              <a:rPr lang="en-US" sz="1800" dirty="0" smtClean="0">
                <a:solidFill>
                  <a:srgbClr val="002060"/>
                </a:solidFill>
                <a:latin typeface="Times New Roman" pitchFamily="18" charset="0"/>
                <a:cs typeface="Times New Roman" pitchFamily="18" charset="0"/>
              </a:rPr>
              <a:t>here are new kinds of marks which are protectable in modern times such as </a:t>
            </a:r>
            <a:r>
              <a:rPr lang="en-US" sz="1800" i="1" dirty="0" smtClean="0">
                <a:solidFill>
                  <a:srgbClr val="002060"/>
                </a:solidFill>
                <a:latin typeface="Times New Roman" pitchFamily="18" charset="0"/>
                <a:cs typeface="Times New Roman" pitchFamily="18" charset="0"/>
              </a:rPr>
              <a:t>sound marks, smell marks, taste marks, </a:t>
            </a:r>
            <a:r>
              <a:rPr lang="en-US" sz="1800" i="1" dirty="0" err="1" smtClean="0">
                <a:solidFill>
                  <a:srgbClr val="002060"/>
                </a:solidFill>
                <a:latin typeface="Times New Roman" pitchFamily="18" charset="0"/>
                <a:cs typeface="Times New Roman" pitchFamily="18" charset="0"/>
              </a:rPr>
              <a:t>colour</a:t>
            </a:r>
            <a:r>
              <a:rPr lang="en-US" sz="1800" i="1" dirty="0" smtClean="0">
                <a:solidFill>
                  <a:srgbClr val="002060"/>
                </a:solidFill>
                <a:latin typeface="Times New Roman" pitchFamily="18" charset="0"/>
                <a:cs typeface="Times New Roman" pitchFamily="18" charset="0"/>
              </a:rPr>
              <a:t> marks, hologram, domain name</a:t>
            </a:r>
            <a:r>
              <a:rPr lang="en-US" sz="1800" dirty="0" smtClean="0">
                <a:solidFill>
                  <a:srgbClr val="002060"/>
                </a:solidFill>
                <a:latin typeface="Times New Roman" pitchFamily="18" charset="0"/>
                <a:cs typeface="Times New Roman" pitchFamily="18" charset="0"/>
              </a:rPr>
              <a:t> etc., but subject to be graphically represented for registration.</a:t>
            </a:r>
          </a:p>
          <a:p>
            <a:pPr algn="just">
              <a:spcBef>
                <a:spcPts val="600"/>
              </a:spcBef>
            </a:pPr>
            <a:r>
              <a:rPr lang="en-US" sz="1800" dirty="0" smtClean="0">
                <a:solidFill>
                  <a:srgbClr val="002060"/>
                </a:solidFill>
                <a:latin typeface="Times New Roman" pitchFamily="18" charset="0"/>
                <a:cs typeface="Times New Roman" pitchFamily="18" charset="0"/>
              </a:rPr>
              <a:t>The legal protection has been accorded to certain other categories of the marks under this Act: </a:t>
            </a:r>
            <a:r>
              <a:rPr lang="en-US" sz="1800" i="1" dirty="0" smtClean="0">
                <a:solidFill>
                  <a:srgbClr val="002060"/>
                </a:solidFill>
                <a:latin typeface="Times New Roman" pitchFamily="18" charset="0"/>
                <a:cs typeface="Times New Roman" pitchFamily="18" charset="0"/>
              </a:rPr>
              <a:t>Collective Mark, Service Mark, </a:t>
            </a:r>
            <a:r>
              <a:rPr lang="en-US" sz="1800" i="1" dirty="0">
                <a:solidFill>
                  <a:srgbClr val="002060"/>
                </a:solidFill>
                <a:latin typeface="Times New Roman" pitchFamily="18" charset="0"/>
                <a:cs typeface="Times New Roman" pitchFamily="18" charset="0"/>
              </a:rPr>
              <a:t>Well known Trademark, </a:t>
            </a:r>
            <a:r>
              <a:rPr lang="en-US" sz="1800" i="1" dirty="0" smtClean="0">
                <a:solidFill>
                  <a:srgbClr val="002060"/>
                </a:solidFill>
                <a:latin typeface="Times New Roman" pitchFamily="18" charset="0"/>
                <a:cs typeface="Times New Roman" pitchFamily="18" charset="0"/>
              </a:rPr>
              <a:t>Certification Trademark and Associated Trademark</a:t>
            </a:r>
            <a:r>
              <a:rPr lang="en-US" sz="1800" dirty="0" smtClean="0">
                <a:solidFill>
                  <a:srgbClr val="002060"/>
                </a:solidFill>
                <a:latin typeface="Times New Roman" pitchFamily="18" charset="0"/>
                <a:cs typeface="Times New Roman" pitchFamily="18" charset="0"/>
              </a:rPr>
              <a:t>.</a:t>
            </a:r>
          </a:p>
          <a:p>
            <a:pPr marL="0" indent="0" algn="just">
              <a:spcBef>
                <a:spcPts val="600"/>
              </a:spcBef>
              <a:buNone/>
            </a:pPr>
            <a:endParaRPr lang="en-US" sz="1800" dirty="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3969084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534400" cy="457200"/>
          </a:xfrm>
        </p:spPr>
        <p:txBody>
          <a:bodyPr>
            <a:normAutofit/>
          </a:bodyPr>
          <a:lstStyle/>
          <a:p>
            <a:pPr algn="l"/>
            <a:r>
              <a:rPr lang="en-US" sz="2000" b="1" i="1" dirty="0" smtClean="0">
                <a:solidFill>
                  <a:srgbClr val="C00000"/>
                </a:solidFill>
                <a:latin typeface="Times New Roman" pitchFamily="18" charset="0"/>
                <a:cs typeface="Times New Roman" pitchFamily="18" charset="0"/>
              </a:rPr>
              <a:t>DEFINITION OF TRADEMARK: [Section 2]</a:t>
            </a:r>
            <a:endParaRPr lang="en-US" sz="20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609600"/>
            <a:ext cx="8839200" cy="6096000"/>
          </a:xfrm>
        </p:spPr>
        <p:txBody>
          <a:bodyPr>
            <a:normAutofit lnSpcReduction="10000"/>
          </a:bodyPr>
          <a:lstStyle/>
          <a:p>
            <a:pPr marL="365760" algn="just">
              <a:spcBef>
                <a:spcPts val="600"/>
              </a:spcBef>
            </a:pPr>
            <a:r>
              <a:rPr lang="en-US" sz="1800" b="1" i="1" dirty="0" smtClean="0">
                <a:solidFill>
                  <a:srgbClr val="002060"/>
                </a:solidFill>
                <a:latin typeface="Times New Roman" pitchFamily="18" charset="0"/>
                <a:cs typeface="Times New Roman" pitchFamily="18" charset="0"/>
              </a:rPr>
              <a:t>“Trademark” </a:t>
            </a:r>
            <a:r>
              <a:rPr lang="en-US" sz="1800" dirty="0">
                <a:solidFill>
                  <a:srgbClr val="002060"/>
                </a:solidFill>
                <a:latin typeface="Times New Roman" pitchFamily="18" charset="0"/>
                <a:cs typeface="Times New Roman" pitchFamily="18" charset="0"/>
              </a:rPr>
              <a:t>mean </a:t>
            </a:r>
            <a:r>
              <a:rPr lang="en-US" sz="1800" i="1" dirty="0">
                <a:solidFill>
                  <a:srgbClr val="002060"/>
                </a:solidFill>
                <a:latin typeface="Times New Roman" pitchFamily="18" charset="0"/>
                <a:cs typeface="Times New Roman" pitchFamily="18" charset="0"/>
              </a:rPr>
              <a:t>a mark </a:t>
            </a:r>
            <a:r>
              <a:rPr lang="en-US" sz="1800" dirty="0">
                <a:solidFill>
                  <a:srgbClr val="002060"/>
                </a:solidFill>
                <a:latin typeface="Times New Roman" pitchFamily="18" charset="0"/>
                <a:cs typeface="Times New Roman" pitchFamily="18" charset="0"/>
              </a:rPr>
              <a:t>capable of being </a:t>
            </a:r>
            <a:r>
              <a:rPr lang="en-US" sz="1800" i="1" dirty="0">
                <a:solidFill>
                  <a:srgbClr val="002060"/>
                </a:solidFill>
                <a:latin typeface="Times New Roman" pitchFamily="18" charset="0"/>
                <a:cs typeface="Times New Roman" pitchFamily="18" charset="0"/>
              </a:rPr>
              <a:t>represented graphically </a:t>
            </a:r>
            <a:r>
              <a:rPr lang="en-US" sz="1800" dirty="0">
                <a:solidFill>
                  <a:srgbClr val="002060"/>
                </a:solidFill>
                <a:latin typeface="Times New Roman" pitchFamily="18" charset="0"/>
                <a:cs typeface="Times New Roman" pitchFamily="18" charset="0"/>
              </a:rPr>
              <a:t>and which is </a:t>
            </a:r>
            <a:r>
              <a:rPr lang="en-US" sz="1800" i="1" dirty="0">
                <a:solidFill>
                  <a:srgbClr val="002060"/>
                </a:solidFill>
                <a:latin typeface="Times New Roman" pitchFamily="18" charset="0"/>
                <a:cs typeface="Times New Roman" pitchFamily="18" charset="0"/>
              </a:rPr>
              <a:t>capable of distinguishing </a:t>
            </a:r>
            <a:r>
              <a:rPr lang="en-US" sz="1800" dirty="0">
                <a:solidFill>
                  <a:srgbClr val="002060"/>
                </a:solidFill>
                <a:latin typeface="Times New Roman" pitchFamily="18" charset="0"/>
                <a:cs typeface="Times New Roman" pitchFamily="18" charset="0"/>
              </a:rPr>
              <a:t>the goods or services of one person from others and may include shape of goods, their packaging and combination of </a:t>
            </a:r>
            <a:r>
              <a:rPr lang="en-US" sz="1800" dirty="0" err="1">
                <a:solidFill>
                  <a:srgbClr val="002060"/>
                </a:solidFill>
                <a:latin typeface="Times New Roman" pitchFamily="18" charset="0"/>
                <a:cs typeface="Times New Roman" pitchFamily="18" charset="0"/>
              </a:rPr>
              <a:t>colours</a:t>
            </a:r>
            <a:r>
              <a:rPr lang="en-US" sz="1800" dirty="0">
                <a:solidFill>
                  <a:srgbClr val="002060"/>
                </a:solidFill>
                <a:latin typeface="Times New Roman" pitchFamily="18" charset="0"/>
                <a:cs typeface="Times New Roman" pitchFamily="18" charset="0"/>
              </a:rPr>
              <a:t> and covers both goods and services. </a:t>
            </a:r>
            <a:r>
              <a:rPr lang="en-US" sz="1800" b="1" i="1" dirty="0">
                <a:solidFill>
                  <a:srgbClr val="002060"/>
                </a:solidFill>
                <a:latin typeface="Times New Roman" pitchFamily="18" charset="0"/>
                <a:cs typeface="Times New Roman" pitchFamily="18" charset="0"/>
              </a:rPr>
              <a:t>[Section 2(1)(</a:t>
            </a:r>
            <a:r>
              <a:rPr lang="en-US" sz="1800" b="1" i="1" dirty="0" err="1">
                <a:solidFill>
                  <a:srgbClr val="002060"/>
                </a:solidFill>
                <a:latin typeface="Times New Roman" pitchFamily="18" charset="0"/>
                <a:cs typeface="Times New Roman" pitchFamily="18" charset="0"/>
              </a:rPr>
              <a:t>zb</a:t>
            </a:r>
            <a:r>
              <a:rPr lang="en-US" sz="1800" b="1" i="1" dirty="0" smtClean="0">
                <a:solidFill>
                  <a:srgbClr val="002060"/>
                </a:solidFill>
                <a:latin typeface="Times New Roman" pitchFamily="18" charset="0"/>
                <a:cs typeface="Times New Roman" pitchFamily="18" charset="0"/>
              </a:rPr>
              <a:t>)]</a:t>
            </a:r>
            <a:endParaRPr lang="en-US" sz="1800" dirty="0" smtClean="0">
              <a:solidFill>
                <a:srgbClr val="002060"/>
              </a:solidFill>
              <a:latin typeface="Times New Roman" pitchFamily="18" charset="0"/>
              <a:cs typeface="Times New Roman" pitchFamily="18" charset="0"/>
            </a:endParaRPr>
          </a:p>
          <a:p>
            <a:pPr marL="365760" algn="just">
              <a:spcBef>
                <a:spcPts val="600"/>
              </a:spcBef>
            </a:pPr>
            <a:r>
              <a:rPr lang="en-US" sz="1800" b="1" i="1" dirty="0" smtClean="0">
                <a:solidFill>
                  <a:srgbClr val="002060"/>
                </a:solidFill>
                <a:latin typeface="Times New Roman" pitchFamily="18" charset="0"/>
                <a:cs typeface="Times New Roman" pitchFamily="18" charset="0"/>
              </a:rPr>
              <a:t>“</a:t>
            </a:r>
            <a:r>
              <a:rPr lang="en-US" sz="1800" b="1" i="1" dirty="0">
                <a:solidFill>
                  <a:srgbClr val="002060"/>
                </a:solidFill>
                <a:latin typeface="Times New Roman" pitchFamily="18" charset="0"/>
                <a:cs typeface="Times New Roman" pitchFamily="18" charset="0"/>
              </a:rPr>
              <a:t>Mark” </a:t>
            </a:r>
            <a:r>
              <a:rPr lang="en-US" sz="1800" dirty="0">
                <a:solidFill>
                  <a:srgbClr val="002060"/>
                </a:solidFill>
                <a:latin typeface="Times New Roman" pitchFamily="18" charset="0"/>
                <a:cs typeface="Times New Roman" pitchFamily="18" charset="0"/>
              </a:rPr>
              <a:t>includes </a:t>
            </a:r>
            <a:r>
              <a:rPr lang="en-US" sz="1800" i="1" dirty="0">
                <a:solidFill>
                  <a:srgbClr val="002060"/>
                </a:solidFill>
                <a:latin typeface="Times New Roman" pitchFamily="18" charset="0"/>
                <a:cs typeface="Times New Roman" pitchFamily="18" charset="0"/>
              </a:rPr>
              <a:t>a device, brand, heading, label, ticket, name, signature, word, letter, numeral, shape of goods, packaging or combination of </a:t>
            </a:r>
            <a:r>
              <a:rPr lang="en-US" sz="1800" i="1" dirty="0" err="1">
                <a:solidFill>
                  <a:srgbClr val="002060"/>
                </a:solidFill>
                <a:latin typeface="Times New Roman" pitchFamily="18" charset="0"/>
                <a:cs typeface="Times New Roman" pitchFamily="18" charset="0"/>
              </a:rPr>
              <a:t>colours</a:t>
            </a:r>
            <a:r>
              <a:rPr lang="en-US" sz="1800" i="1" dirty="0">
                <a:solidFill>
                  <a:srgbClr val="002060"/>
                </a:solidFill>
                <a:latin typeface="Times New Roman" pitchFamily="18" charset="0"/>
                <a:cs typeface="Times New Roman" pitchFamily="18" charset="0"/>
              </a:rPr>
              <a:t> </a:t>
            </a:r>
            <a:r>
              <a:rPr lang="en-US" sz="1800" dirty="0">
                <a:solidFill>
                  <a:srgbClr val="002060"/>
                </a:solidFill>
                <a:latin typeface="Times New Roman" pitchFamily="18" charset="0"/>
                <a:cs typeface="Times New Roman" pitchFamily="18" charset="0"/>
              </a:rPr>
              <a:t>or any combination thereof”. </a:t>
            </a:r>
            <a:r>
              <a:rPr lang="en-US" sz="1800" b="1" i="1" dirty="0">
                <a:solidFill>
                  <a:srgbClr val="002060"/>
                </a:solidFill>
                <a:latin typeface="Times New Roman" pitchFamily="18" charset="0"/>
                <a:cs typeface="Times New Roman" pitchFamily="18" charset="0"/>
              </a:rPr>
              <a:t>[Section 2(1)(m</a:t>
            </a:r>
            <a:r>
              <a:rPr lang="en-US" sz="1800" b="1" i="1" dirty="0" smtClean="0">
                <a:solidFill>
                  <a:srgbClr val="002060"/>
                </a:solidFill>
                <a:latin typeface="Times New Roman" pitchFamily="18" charset="0"/>
                <a:cs typeface="Times New Roman" pitchFamily="18" charset="0"/>
              </a:rPr>
              <a:t>)]</a:t>
            </a:r>
            <a:endParaRPr lang="en-US" sz="1800" b="1" i="1" dirty="0">
              <a:solidFill>
                <a:srgbClr val="002060"/>
              </a:solidFill>
              <a:latin typeface="Times New Roman" pitchFamily="18" charset="0"/>
              <a:cs typeface="Times New Roman" pitchFamily="18" charset="0"/>
            </a:endParaRPr>
          </a:p>
          <a:p>
            <a:pPr marL="365760" algn="just">
              <a:spcBef>
                <a:spcPts val="600"/>
              </a:spcBef>
            </a:pPr>
            <a:r>
              <a:rPr lang="en-US" sz="1800" i="1" dirty="0">
                <a:solidFill>
                  <a:srgbClr val="002060"/>
                </a:solidFill>
                <a:latin typeface="Times New Roman" pitchFamily="18" charset="0"/>
                <a:cs typeface="Times New Roman" pitchFamily="18" charset="0"/>
              </a:rPr>
              <a:t> </a:t>
            </a:r>
            <a:r>
              <a:rPr lang="en-US" sz="1800" b="1" i="1" dirty="0">
                <a:solidFill>
                  <a:srgbClr val="002060"/>
                </a:solidFill>
                <a:latin typeface="Times New Roman" pitchFamily="18" charset="0"/>
                <a:cs typeface="Times New Roman" pitchFamily="18" charset="0"/>
              </a:rPr>
              <a:t>“Registered trademark” </a:t>
            </a:r>
            <a:r>
              <a:rPr lang="en-US" sz="1800" dirty="0">
                <a:solidFill>
                  <a:srgbClr val="002060"/>
                </a:solidFill>
                <a:latin typeface="Times New Roman" pitchFamily="18" charset="0"/>
                <a:cs typeface="Times New Roman" pitchFamily="18" charset="0"/>
              </a:rPr>
              <a:t>mean a trade mark which is </a:t>
            </a:r>
            <a:r>
              <a:rPr lang="en-US" sz="1800" i="1" dirty="0">
                <a:solidFill>
                  <a:srgbClr val="002060"/>
                </a:solidFill>
                <a:latin typeface="Times New Roman" pitchFamily="18" charset="0"/>
                <a:cs typeface="Times New Roman" pitchFamily="18" charset="0"/>
              </a:rPr>
              <a:t>actually on the Register </a:t>
            </a:r>
            <a:r>
              <a:rPr lang="en-US" sz="1800" dirty="0">
                <a:solidFill>
                  <a:srgbClr val="002060"/>
                </a:solidFill>
                <a:latin typeface="Times New Roman" pitchFamily="18" charset="0"/>
                <a:cs typeface="Times New Roman" pitchFamily="18" charset="0"/>
              </a:rPr>
              <a:t>and </a:t>
            </a:r>
            <a:r>
              <a:rPr lang="en-US" sz="1800" dirty="0" smtClean="0">
                <a:solidFill>
                  <a:srgbClr val="002060"/>
                </a:solidFill>
                <a:latin typeface="Times New Roman" pitchFamily="18" charset="0"/>
                <a:cs typeface="Times New Roman" pitchFamily="18" charset="0"/>
              </a:rPr>
              <a:t>in </a:t>
            </a:r>
            <a:r>
              <a:rPr lang="en-US" sz="1800" dirty="0">
                <a:solidFill>
                  <a:srgbClr val="002060"/>
                </a:solidFill>
                <a:latin typeface="Times New Roman" pitchFamily="18" charset="0"/>
                <a:cs typeface="Times New Roman" pitchFamily="18" charset="0"/>
              </a:rPr>
              <a:t>force. </a:t>
            </a:r>
            <a:r>
              <a:rPr lang="en-US" sz="1800" b="1" i="1" dirty="0">
                <a:solidFill>
                  <a:srgbClr val="002060"/>
                </a:solidFill>
                <a:latin typeface="Times New Roman" pitchFamily="18" charset="0"/>
                <a:cs typeface="Times New Roman" pitchFamily="18" charset="0"/>
              </a:rPr>
              <a:t>[Section 2(1)(w</a:t>
            </a:r>
            <a:r>
              <a:rPr lang="en-US" sz="1800" b="1" i="1" dirty="0" smtClean="0">
                <a:solidFill>
                  <a:srgbClr val="002060"/>
                </a:solidFill>
                <a:latin typeface="Times New Roman" pitchFamily="18" charset="0"/>
                <a:cs typeface="Times New Roman" pitchFamily="18" charset="0"/>
              </a:rPr>
              <a:t>)]</a:t>
            </a:r>
            <a:endParaRPr lang="en-US" sz="1800" b="1" i="1" dirty="0" smtClean="0">
              <a:solidFill>
                <a:srgbClr val="002060"/>
              </a:solidFill>
              <a:latin typeface="Times New Roman" pitchFamily="18" charset="0"/>
              <a:cs typeface="Times New Roman" pitchFamily="18" charset="0"/>
            </a:endParaRPr>
          </a:p>
          <a:p>
            <a:pPr marL="365760" algn="just">
              <a:spcBef>
                <a:spcPts val="600"/>
              </a:spcBef>
            </a:pPr>
            <a:r>
              <a:rPr lang="en-US" sz="1800" b="1" dirty="0" smtClean="0">
                <a:solidFill>
                  <a:srgbClr val="002060"/>
                </a:solidFill>
                <a:latin typeface="Times New Roman" pitchFamily="18" charset="0"/>
                <a:cs typeface="Times New Roman" pitchFamily="18" charset="0"/>
              </a:rPr>
              <a:t> </a:t>
            </a:r>
            <a:r>
              <a:rPr lang="en-US" sz="1800" b="1" i="1" dirty="0" smtClean="0">
                <a:solidFill>
                  <a:srgbClr val="002060"/>
                </a:solidFill>
                <a:latin typeface="Times New Roman" pitchFamily="18" charset="0"/>
                <a:cs typeface="Times New Roman" pitchFamily="18" charset="0"/>
              </a:rPr>
              <a:t>“</a:t>
            </a:r>
            <a:r>
              <a:rPr lang="en-US" sz="1800" b="1" i="1" dirty="0">
                <a:solidFill>
                  <a:srgbClr val="002060"/>
                </a:solidFill>
                <a:latin typeface="Times New Roman" pitchFamily="18" charset="0"/>
                <a:cs typeface="Times New Roman" pitchFamily="18" charset="0"/>
              </a:rPr>
              <a:t>Associated trademarks” </a:t>
            </a:r>
            <a:r>
              <a:rPr lang="en-US" sz="1800" dirty="0">
                <a:solidFill>
                  <a:srgbClr val="002060"/>
                </a:solidFill>
                <a:latin typeface="Times New Roman" pitchFamily="18" charset="0"/>
                <a:cs typeface="Times New Roman" pitchFamily="18" charset="0"/>
              </a:rPr>
              <a:t>means trademarks deemed to be or </a:t>
            </a:r>
            <a:r>
              <a:rPr lang="en-US" sz="1800" i="1" dirty="0">
                <a:solidFill>
                  <a:srgbClr val="002060"/>
                </a:solidFill>
                <a:latin typeface="Times New Roman" pitchFamily="18" charset="0"/>
                <a:cs typeface="Times New Roman" pitchFamily="18" charset="0"/>
              </a:rPr>
              <a:t>required to be registered as associated</a:t>
            </a:r>
            <a:r>
              <a:rPr lang="en-US" sz="1800" dirty="0">
                <a:solidFill>
                  <a:srgbClr val="002060"/>
                </a:solidFill>
                <a:latin typeface="Times New Roman" pitchFamily="18" charset="0"/>
                <a:cs typeface="Times New Roman" pitchFamily="18" charset="0"/>
              </a:rPr>
              <a:t> trademarks under this Act. </a:t>
            </a:r>
            <a:r>
              <a:rPr lang="en-US" sz="1800" b="1" i="1" dirty="0">
                <a:solidFill>
                  <a:srgbClr val="002060"/>
                </a:solidFill>
                <a:latin typeface="Times New Roman" pitchFamily="18" charset="0"/>
                <a:cs typeface="Times New Roman" pitchFamily="18" charset="0"/>
              </a:rPr>
              <a:t>[Section 2(1) (c)] </a:t>
            </a:r>
          </a:p>
          <a:p>
            <a:pPr marL="365760" algn="just">
              <a:spcBef>
                <a:spcPts val="600"/>
              </a:spcBef>
            </a:pPr>
            <a:r>
              <a:rPr lang="en-US" sz="1800" b="1" i="1" dirty="0">
                <a:solidFill>
                  <a:srgbClr val="002060"/>
                </a:solidFill>
                <a:latin typeface="Times New Roman" pitchFamily="18" charset="0"/>
                <a:cs typeface="Times New Roman" pitchFamily="18" charset="0"/>
              </a:rPr>
              <a:t>“Certification trademark” </a:t>
            </a:r>
            <a:r>
              <a:rPr lang="en-US" sz="1800" dirty="0">
                <a:solidFill>
                  <a:srgbClr val="002060"/>
                </a:solidFill>
                <a:latin typeface="Times New Roman" pitchFamily="18" charset="0"/>
                <a:cs typeface="Times New Roman" pitchFamily="18" charset="0"/>
              </a:rPr>
              <a:t>means a mark capable of distinguishing the goods or services in connection with which it is used in the course of trade </a:t>
            </a:r>
            <a:r>
              <a:rPr lang="en-US" sz="1800" i="1" dirty="0">
                <a:solidFill>
                  <a:srgbClr val="002060"/>
                </a:solidFill>
                <a:latin typeface="Times New Roman" pitchFamily="18" charset="0"/>
                <a:cs typeface="Times New Roman" pitchFamily="18" charset="0"/>
              </a:rPr>
              <a:t>which are certified by the proprietor of the mark in respect of origin, material, mode of manufacture of goods or performance of services, quality, accuracy or other characteristics </a:t>
            </a:r>
            <a:r>
              <a:rPr lang="en-US" sz="1800" dirty="0">
                <a:solidFill>
                  <a:srgbClr val="002060"/>
                </a:solidFill>
                <a:latin typeface="Times New Roman" pitchFamily="18" charset="0"/>
                <a:cs typeface="Times New Roman" pitchFamily="18" charset="0"/>
              </a:rPr>
              <a:t>from goods or services not so certified and </a:t>
            </a:r>
            <a:r>
              <a:rPr lang="en-US" sz="1800" dirty="0" err="1">
                <a:solidFill>
                  <a:srgbClr val="002060"/>
                </a:solidFill>
                <a:latin typeface="Times New Roman" pitchFamily="18" charset="0"/>
                <a:cs typeface="Times New Roman" pitchFamily="18" charset="0"/>
              </a:rPr>
              <a:t>registrable</a:t>
            </a:r>
            <a:r>
              <a:rPr lang="en-US" sz="1800" dirty="0">
                <a:solidFill>
                  <a:srgbClr val="002060"/>
                </a:solidFill>
                <a:latin typeface="Times New Roman" pitchFamily="18" charset="0"/>
                <a:cs typeface="Times New Roman" pitchFamily="18" charset="0"/>
              </a:rPr>
              <a:t> as such under Chapter IX in respect of those goods or services in the name, as proprietor of the certification trade mark, of that person</a:t>
            </a:r>
            <a:r>
              <a:rPr lang="en-US" sz="1800" dirty="0" smtClean="0">
                <a:solidFill>
                  <a:srgbClr val="002060"/>
                </a:solidFill>
                <a:latin typeface="Times New Roman" pitchFamily="18" charset="0"/>
                <a:cs typeface="Times New Roman" pitchFamily="18" charset="0"/>
              </a:rPr>
              <a:t>. </a:t>
            </a:r>
            <a:r>
              <a:rPr lang="en-US" sz="1800" b="1" i="1" dirty="0" smtClean="0">
                <a:solidFill>
                  <a:srgbClr val="002060"/>
                </a:solidFill>
                <a:latin typeface="Times New Roman" pitchFamily="18" charset="0"/>
                <a:cs typeface="Times New Roman" pitchFamily="18" charset="0"/>
              </a:rPr>
              <a:t>[Section </a:t>
            </a:r>
            <a:r>
              <a:rPr lang="en-US" sz="1800" b="1" i="1" dirty="0">
                <a:solidFill>
                  <a:srgbClr val="002060"/>
                </a:solidFill>
                <a:latin typeface="Times New Roman" pitchFamily="18" charset="0"/>
                <a:cs typeface="Times New Roman" pitchFamily="18" charset="0"/>
              </a:rPr>
              <a:t>2(1)(e)]</a:t>
            </a:r>
          </a:p>
          <a:p>
            <a:pPr marL="365760" algn="just">
              <a:spcBef>
                <a:spcPts val="600"/>
              </a:spcBef>
            </a:pPr>
            <a:r>
              <a:rPr lang="en-US" sz="1800" b="1" i="1" dirty="0">
                <a:solidFill>
                  <a:srgbClr val="002060"/>
                </a:solidFill>
                <a:latin typeface="Times New Roman" pitchFamily="18" charset="0"/>
                <a:cs typeface="Times New Roman" pitchFamily="18" charset="0"/>
              </a:rPr>
              <a:t>“Collective mark” </a:t>
            </a:r>
            <a:r>
              <a:rPr lang="en-US" sz="1800" dirty="0">
                <a:solidFill>
                  <a:srgbClr val="002060"/>
                </a:solidFill>
                <a:latin typeface="Times New Roman" pitchFamily="18" charset="0"/>
                <a:cs typeface="Times New Roman" pitchFamily="18" charset="0"/>
              </a:rPr>
              <a:t>means a trade mark distinguishing the goods or services of members of </a:t>
            </a:r>
            <a:r>
              <a:rPr lang="en-US" sz="1800" i="1" dirty="0">
                <a:solidFill>
                  <a:srgbClr val="002060"/>
                </a:solidFill>
                <a:latin typeface="Times New Roman" pitchFamily="18" charset="0"/>
                <a:cs typeface="Times New Roman" pitchFamily="18" charset="0"/>
              </a:rPr>
              <a:t>an association of persons </a:t>
            </a:r>
            <a:r>
              <a:rPr lang="en-US" sz="1800" dirty="0">
                <a:solidFill>
                  <a:srgbClr val="002060"/>
                </a:solidFill>
                <a:latin typeface="Times New Roman" pitchFamily="18" charset="0"/>
                <a:cs typeface="Times New Roman" pitchFamily="18" charset="0"/>
              </a:rPr>
              <a:t>(not being a partnership within the meaning of the Indian Partnership Act, 1932) which is the proprietor of the mark from those of others. </a:t>
            </a:r>
            <a:r>
              <a:rPr lang="en-US" sz="1800" b="1" i="1" dirty="0">
                <a:solidFill>
                  <a:srgbClr val="002060"/>
                </a:solidFill>
                <a:latin typeface="Times New Roman" pitchFamily="18" charset="0"/>
                <a:cs typeface="Times New Roman" pitchFamily="18" charset="0"/>
              </a:rPr>
              <a:t>[Section 2(1)(g)]</a:t>
            </a:r>
          </a:p>
          <a:p>
            <a:endParaRPr lang="en-US" sz="1800" dirty="0"/>
          </a:p>
        </p:txBody>
      </p:sp>
    </p:spTree>
    <p:extLst>
      <p:ext uri="{BB962C8B-B14F-4D97-AF65-F5344CB8AC3E}">
        <p14:creationId xmlns:p14="http://schemas.microsoft.com/office/powerpoint/2010/main" val="496894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708"/>
            <a:ext cx="8229600" cy="429491"/>
          </a:xfrm>
        </p:spPr>
        <p:txBody>
          <a:bodyPr>
            <a:normAutofit/>
          </a:bodyPr>
          <a:lstStyle/>
          <a:p>
            <a:pPr algn="l"/>
            <a:r>
              <a:rPr lang="en-US" sz="2000" b="1" i="1" dirty="0" smtClean="0">
                <a:solidFill>
                  <a:srgbClr val="C00000"/>
                </a:solidFill>
                <a:latin typeface="Times New Roman" pitchFamily="18" charset="0"/>
                <a:cs typeface="Times New Roman" pitchFamily="18" charset="0"/>
              </a:rPr>
              <a:t>REGISTRATION OF TRADEMARK: [Sections 3-23]</a:t>
            </a:r>
            <a:endParaRPr lang="en-US" sz="20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943600"/>
          </a:xfrm>
        </p:spPr>
        <p:txBody>
          <a:bodyPr>
            <a:normAutofit lnSpcReduction="10000"/>
          </a:bodyPr>
          <a:lstStyle/>
          <a:p>
            <a:pPr algn="just">
              <a:spcBef>
                <a:spcPts val="600"/>
              </a:spcBef>
            </a:pPr>
            <a:r>
              <a:rPr lang="en-US" sz="1800" dirty="0">
                <a:solidFill>
                  <a:srgbClr val="002060"/>
                </a:solidFill>
                <a:latin typeface="Times New Roman" pitchFamily="18" charset="0"/>
                <a:cs typeface="Times New Roman" pitchFamily="18" charset="0"/>
              </a:rPr>
              <a:t>The process whereby a trade mark is entered on the register of the trade marks is referred to as registration. The provisions contained in </a:t>
            </a:r>
            <a:r>
              <a:rPr lang="en-US" sz="1800" i="1" dirty="0">
                <a:solidFill>
                  <a:srgbClr val="002060"/>
                </a:solidFill>
                <a:latin typeface="Times New Roman" pitchFamily="18" charset="0"/>
                <a:cs typeface="Times New Roman" pitchFamily="18" charset="0"/>
              </a:rPr>
              <a:t>Sections 3 to 23 of TM </a:t>
            </a:r>
            <a:r>
              <a:rPr lang="en-US" sz="1800" i="1" dirty="0" smtClean="0">
                <a:solidFill>
                  <a:srgbClr val="002060"/>
                </a:solidFill>
                <a:latin typeface="Times New Roman" pitchFamily="18" charset="0"/>
                <a:cs typeface="Times New Roman" pitchFamily="18" charset="0"/>
              </a:rPr>
              <a:t>Act, 1999 </a:t>
            </a:r>
            <a:r>
              <a:rPr lang="en-US" sz="1800" i="1" dirty="0">
                <a:solidFill>
                  <a:srgbClr val="002060"/>
                </a:solidFill>
                <a:latin typeface="Times New Roman" pitchFamily="18" charset="0"/>
                <a:cs typeface="Times New Roman" pitchFamily="18" charset="0"/>
              </a:rPr>
              <a:t>and Rules 25 to 36 of the TM Rules, 2002</a:t>
            </a:r>
            <a:r>
              <a:rPr lang="en-US" sz="1800" dirty="0">
                <a:solidFill>
                  <a:srgbClr val="002060"/>
                </a:solidFill>
                <a:latin typeface="Times New Roman" pitchFamily="18" charset="0"/>
                <a:cs typeface="Times New Roman" pitchFamily="18" charset="0"/>
              </a:rPr>
              <a:t> prescribe the procedure for </a:t>
            </a:r>
            <a:r>
              <a:rPr lang="en-US" sz="1800" dirty="0" smtClean="0">
                <a:solidFill>
                  <a:srgbClr val="002060"/>
                </a:solidFill>
                <a:latin typeface="Times New Roman" pitchFamily="18" charset="0"/>
                <a:cs typeface="Times New Roman" pitchFamily="18" charset="0"/>
              </a:rPr>
              <a:t>registration </a:t>
            </a:r>
            <a:r>
              <a:rPr lang="en-US" sz="1800" dirty="0">
                <a:solidFill>
                  <a:srgbClr val="002060"/>
                </a:solidFill>
                <a:latin typeface="Times New Roman" pitchFamily="18" charset="0"/>
                <a:cs typeface="Times New Roman" pitchFamily="18" charset="0"/>
              </a:rPr>
              <a:t>of trade marks</a:t>
            </a:r>
            <a:r>
              <a:rPr lang="en-US" sz="1800" dirty="0" smtClean="0">
                <a:solidFill>
                  <a:srgbClr val="002060"/>
                </a:solidFill>
                <a:latin typeface="Times New Roman" pitchFamily="18" charset="0"/>
                <a:cs typeface="Times New Roman" pitchFamily="18" charset="0"/>
              </a:rPr>
              <a:t>.</a:t>
            </a:r>
          </a:p>
          <a:p>
            <a:pPr algn="just">
              <a:spcBef>
                <a:spcPts val="600"/>
              </a:spcBef>
            </a:pPr>
            <a:r>
              <a:rPr lang="en-US" sz="1800" i="1" dirty="0" smtClean="0">
                <a:solidFill>
                  <a:srgbClr val="002060"/>
                </a:solidFill>
                <a:latin typeface="Times New Roman" pitchFamily="18" charset="0"/>
                <a:cs typeface="Times New Roman" pitchFamily="18" charset="0"/>
              </a:rPr>
              <a:t>‘Any person’, </a:t>
            </a:r>
            <a:r>
              <a:rPr lang="en-US" sz="1800" i="1" dirty="0">
                <a:solidFill>
                  <a:srgbClr val="002060"/>
                </a:solidFill>
                <a:latin typeface="Times New Roman" pitchFamily="18" charset="0"/>
                <a:cs typeface="Times New Roman" pitchFamily="18" charset="0"/>
              </a:rPr>
              <a:t>claiming to be the proprietor </a:t>
            </a:r>
            <a:r>
              <a:rPr lang="en-US" sz="1800" dirty="0">
                <a:solidFill>
                  <a:srgbClr val="002060"/>
                </a:solidFill>
                <a:latin typeface="Times New Roman" pitchFamily="18" charset="0"/>
                <a:cs typeface="Times New Roman" pitchFamily="18" charset="0"/>
              </a:rPr>
              <a:t>of a trade mark used or proposed to be used by him, can apply for registration of a trade mark to the Trade Mark Registry under whose jurisdiction, the principal place of the business of the applicant falls, in the prescribed manner for the registration of his trade mark. </a:t>
            </a:r>
            <a:endParaRPr lang="en-US" sz="1800" dirty="0" smtClean="0">
              <a:solidFill>
                <a:srgbClr val="002060"/>
              </a:solidFill>
              <a:latin typeface="Times New Roman" pitchFamily="18" charset="0"/>
              <a:cs typeface="Times New Roman" pitchFamily="18" charset="0"/>
            </a:endParaRPr>
          </a:p>
          <a:p>
            <a:pPr algn="just">
              <a:spcBef>
                <a:spcPts val="600"/>
              </a:spcBef>
            </a:pPr>
            <a:r>
              <a:rPr lang="en-US" sz="1800" dirty="0" smtClean="0">
                <a:solidFill>
                  <a:srgbClr val="002060"/>
                </a:solidFill>
                <a:latin typeface="Times New Roman" pitchFamily="18" charset="0"/>
                <a:cs typeface="Times New Roman" pitchFamily="18" charset="0"/>
              </a:rPr>
              <a:t>Central </a:t>
            </a:r>
            <a:r>
              <a:rPr lang="en-US" sz="1800" dirty="0">
                <a:solidFill>
                  <a:srgbClr val="002060"/>
                </a:solidFill>
                <a:latin typeface="Times New Roman" pitchFamily="18" charset="0"/>
                <a:cs typeface="Times New Roman" pitchFamily="18" charset="0"/>
              </a:rPr>
              <a:t>Government appoints Controller-General of Patents, Designs, and Trade Marks, as the </a:t>
            </a:r>
            <a:r>
              <a:rPr lang="en-US" sz="1800" dirty="0" smtClean="0">
                <a:solidFill>
                  <a:srgbClr val="002060"/>
                </a:solidFill>
                <a:latin typeface="Times New Roman" pitchFamily="18" charset="0"/>
                <a:cs typeface="Times New Roman" pitchFamily="18" charset="0"/>
              </a:rPr>
              <a:t>‘</a:t>
            </a:r>
            <a:r>
              <a:rPr lang="en-US" sz="1800" i="1" dirty="0" smtClean="0">
                <a:solidFill>
                  <a:srgbClr val="002060"/>
                </a:solidFill>
                <a:latin typeface="Times New Roman" pitchFamily="18" charset="0"/>
                <a:cs typeface="Times New Roman" pitchFamily="18" charset="0"/>
              </a:rPr>
              <a:t>Registrar </a:t>
            </a:r>
            <a:r>
              <a:rPr lang="en-US" sz="1800" i="1" dirty="0">
                <a:solidFill>
                  <a:srgbClr val="002060"/>
                </a:solidFill>
                <a:latin typeface="Times New Roman" pitchFamily="18" charset="0"/>
                <a:cs typeface="Times New Roman" pitchFamily="18" charset="0"/>
              </a:rPr>
              <a:t>of Trade </a:t>
            </a:r>
            <a:r>
              <a:rPr lang="en-US" sz="1800" i="1" dirty="0" smtClean="0">
                <a:solidFill>
                  <a:srgbClr val="002060"/>
                </a:solidFill>
                <a:latin typeface="Times New Roman" pitchFamily="18" charset="0"/>
                <a:cs typeface="Times New Roman" pitchFamily="18" charset="0"/>
              </a:rPr>
              <a:t>Marks</a:t>
            </a:r>
            <a:r>
              <a:rPr lang="en-US" sz="1800" dirty="0" smtClean="0">
                <a:solidFill>
                  <a:srgbClr val="002060"/>
                </a:solidFill>
                <a:latin typeface="Times New Roman" pitchFamily="18" charset="0"/>
                <a:cs typeface="Times New Roman" pitchFamily="18" charset="0"/>
              </a:rPr>
              <a:t>’ who will maintain single ‘</a:t>
            </a:r>
            <a:r>
              <a:rPr lang="en-US" sz="1800" i="1" dirty="0" smtClean="0">
                <a:solidFill>
                  <a:srgbClr val="002060"/>
                </a:solidFill>
                <a:latin typeface="Times New Roman" pitchFamily="18" charset="0"/>
                <a:cs typeface="Times New Roman" pitchFamily="18" charset="0"/>
              </a:rPr>
              <a:t>Register of Trade Marks</a:t>
            </a:r>
            <a:r>
              <a:rPr lang="en-US" sz="1800" dirty="0" smtClean="0">
                <a:solidFill>
                  <a:srgbClr val="002060"/>
                </a:solidFill>
                <a:latin typeface="Times New Roman" pitchFamily="18" charset="0"/>
                <a:cs typeface="Times New Roman" pitchFamily="18" charset="0"/>
              </a:rPr>
              <a:t>’ </a:t>
            </a:r>
            <a:r>
              <a:rPr lang="en-US" sz="1800" dirty="0">
                <a:solidFill>
                  <a:srgbClr val="002060"/>
                </a:solidFill>
                <a:latin typeface="Times New Roman" pitchFamily="18" charset="0"/>
                <a:cs typeface="Times New Roman" pitchFamily="18" charset="0"/>
              </a:rPr>
              <a:t>for the purposes of </a:t>
            </a:r>
            <a:r>
              <a:rPr lang="en-US" sz="1800" dirty="0" smtClean="0">
                <a:solidFill>
                  <a:srgbClr val="002060"/>
                </a:solidFill>
                <a:latin typeface="Times New Roman" pitchFamily="18" charset="0"/>
                <a:cs typeface="Times New Roman" pitchFamily="18" charset="0"/>
              </a:rPr>
              <a:t>this Act. The </a:t>
            </a:r>
            <a:r>
              <a:rPr lang="en-US" sz="1800" i="1" dirty="0" smtClean="0">
                <a:solidFill>
                  <a:srgbClr val="002060"/>
                </a:solidFill>
                <a:latin typeface="Times New Roman" pitchFamily="18" charset="0"/>
                <a:cs typeface="Times New Roman" pitchFamily="18" charset="0"/>
              </a:rPr>
              <a:t>Trade Mark Registry </a:t>
            </a:r>
            <a:r>
              <a:rPr lang="en-US" sz="1800" dirty="0" smtClean="0">
                <a:solidFill>
                  <a:srgbClr val="002060"/>
                </a:solidFill>
                <a:latin typeface="Times New Roman" pitchFamily="18" charset="0"/>
                <a:cs typeface="Times New Roman" pitchFamily="18" charset="0"/>
              </a:rPr>
              <a:t>has been established</a:t>
            </a:r>
            <a:r>
              <a:rPr lang="en-US" sz="1800" dirty="0">
                <a:solidFill>
                  <a:srgbClr val="002060"/>
                </a:solidFill>
                <a:latin typeface="Times New Roman" pitchFamily="18" charset="0"/>
                <a:cs typeface="Times New Roman" pitchFamily="18" charset="0"/>
              </a:rPr>
              <a:t> in Mumbai, Delhi, Chennai, Ahmedabad and Kolkata.</a:t>
            </a:r>
            <a:r>
              <a:rPr lang="en-US" sz="1800" dirty="0" smtClean="0">
                <a:solidFill>
                  <a:srgbClr val="002060"/>
                </a:solidFill>
                <a:latin typeface="Times New Roman" pitchFamily="18" charset="0"/>
                <a:cs typeface="Times New Roman" pitchFamily="18" charset="0"/>
              </a:rPr>
              <a:t>  </a:t>
            </a:r>
          </a:p>
          <a:p>
            <a:pPr algn="just">
              <a:spcBef>
                <a:spcPts val="600"/>
              </a:spcBef>
            </a:pPr>
            <a:r>
              <a:rPr lang="en-US" sz="1800" dirty="0">
                <a:solidFill>
                  <a:srgbClr val="002060"/>
                </a:solidFill>
                <a:latin typeface="Times New Roman" pitchFamily="18" charset="0"/>
                <a:cs typeface="Times New Roman" pitchFamily="18" charset="0"/>
              </a:rPr>
              <a:t>The Trade Marks Act, 1999 </a:t>
            </a:r>
            <a:r>
              <a:rPr lang="en-US" sz="1800" i="1" dirty="0">
                <a:solidFill>
                  <a:srgbClr val="002060"/>
                </a:solidFill>
                <a:latin typeface="Times New Roman" pitchFamily="18" charset="0"/>
                <a:cs typeface="Times New Roman" pitchFamily="18" charset="0"/>
              </a:rPr>
              <a:t>does not expressly list any requisites for registration</a:t>
            </a:r>
            <a:r>
              <a:rPr lang="en-US" sz="1800" dirty="0">
                <a:solidFill>
                  <a:srgbClr val="002060"/>
                </a:solidFill>
                <a:latin typeface="Times New Roman" pitchFamily="18" charset="0"/>
                <a:cs typeface="Times New Roman" pitchFamily="18" charset="0"/>
              </a:rPr>
              <a:t>. Instead of detailing requisites for registration, grounds for refusal are listed in Sections 9 and 11 which conversely are requisites for registration. The legal requirements to register a trade mark under the Act are: </a:t>
            </a:r>
          </a:p>
          <a:p>
            <a:pPr marL="457200" indent="0" algn="just">
              <a:spcBef>
                <a:spcPts val="600"/>
              </a:spcBef>
              <a:buNone/>
            </a:pPr>
            <a:r>
              <a:rPr lang="en-US" sz="1800" dirty="0">
                <a:solidFill>
                  <a:srgbClr val="002060"/>
                </a:solidFill>
                <a:latin typeface="Times New Roman" pitchFamily="18" charset="0"/>
                <a:cs typeface="Times New Roman" pitchFamily="18" charset="0"/>
              </a:rPr>
              <a:t>a)	</a:t>
            </a:r>
            <a:r>
              <a:rPr lang="en-US" sz="1800" i="1" dirty="0">
                <a:solidFill>
                  <a:srgbClr val="002060"/>
                </a:solidFill>
                <a:latin typeface="Times New Roman" pitchFamily="18" charset="0"/>
                <a:cs typeface="Times New Roman" pitchFamily="18" charset="0"/>
              </a:rPr>
              <a:t>Any mark which is a trade mark may be registered for any goods or services </a:t>
            </a:r>
            <a:r>
              <a:rPr lang="en-US" sz="1800" dirty="0">
                <a:solidFill>
                  <a:srgbClr val="002060"/>
                </a:solidFill>
                <a:latin typeface="Times New Roman" pitchFamily="18" charset="0"/>
                <a:cs typeface="Times New Roman" pitchFamily="18" charset="0"/>
              </a:rPr>
              <a:t>if it is not hit by any of the two kinds of grounds for refusal or other specific prohibitions.</a:t>
            </a:r>
          </a:p>
          <a:p>
            <a:pPr marL="457200" indent="0" algn="just">
              <a:spcBef>
                <a:spcPts val="600"/>
              </a:spcBef>
              <a:buNone/>
            </a:pPr>
            <a:r>
              <a:rPr lang="en-US" sz="1800" dirty="0">
                <a:solidFill>
                  <a:srgbClr val="002060"/>
                </a:solidFill>
                <a:latin typeface="Times New Roman" pitchFamily="18" charset="0"/>
                <a:cs typeface="Times New Roman" pitchFamily="18" charset="0"/>
              </a:rPr>
              <a:t>b)	The selected mark should be </a:t>
            </a:r>
            <a:r>
              <a:rPr lang="en-US" sz="1800" i="1" dirty="0">
                <a:solidFill>
                  <a:srgbClr val="002060"/>
                </a:solidFill>
                <a:latin typeface="Times New Roman" pitchFamily="18" charset="0"/>
                <a:cs typeface="Times New Roman" pitchFamily="18" charset="0"/>
              </a:rPr>
              <a:t>capable of being represented graphically </a:t>
            </a:r>
            <a:r>
              <a:rPr lang="en-US" sz="1800" dirty="0">
                <a:solidFill>
                  <a:srgbClr val="002060"/>
                </a:solidFill>
                <a:latin typeface="Times New Roman" pitchFamily="18" charset="0"/>
                <a:cs typeface="Times New Roman" pitchFamily="18" charset="0"/>
              </a:rPr>
              <a:t>i.e. the paper form. </a:t>
            </a:r>
          </a:p>
          <a:p>
            <a:pPr marL="457200" indent="0" algn="just">
              <a:spcBef>
                <a:spcPts val="600"/>
              </a:spcBef>
              <a:buNone/>
            </a:pPr>
            <a:r>
              <a:rPr lang="en-US" sz="1800" dirty="0">
                <a:solidFill>
                  <a:srgbClr val="002060"/>
                </a:solidFill>
                <a:latin typeface="Times New Roman" pitchFamily="18" charset="0"/>
                <a:cs typeface="Times New Roman" pitchFamily="18" charset="0"/>
              </a:rPr>
              <a:t>c)	It should be </a:t>
            </a:r>
            <a:r>
              <a:rPr lang="en-US" sz="1800" i="1" dirty="0">
                <a:solidFill>
                  <a:srgbClr val="002060"/>
                </a:solidFill>
                <a:latin typeface="Times New Roman" pitchFamily="18" charset="0"/>
                <a:cs typeface="Times New Roman" pitchFamily="18" charset="0"/>
              </a:rPr>
              <a:t>capable of distinguishing the goods or services </a:t>
            </a:r>
            <a:r>
              <a:rPr lang="en-US" sz="1800" dirty="0">
                <a:solidFill>
                  <a:srgbClr val="002060"/>
                </a:solidFill>
                <a:latin typeface="Times New Roman" pitchFamily="18" charset="0"/>
                <a:cs typeface="Times New Roman" pitchFamily="18" charset="0"/>
              </a:rPr>
              <a:t>of one undertaking from those of others.</a:t>
            </a:r>
          </a:p>
          <a:p>
            <a:pPr algn="just"/>
            <a:endParaRPr lang="en-US" sz="1800" dirty="0"/>
          </a:p>
        </p:txBody>
      </p:sp>
    </p:spTree>
    <p:extLst>
      <p:ext uri="{BB962C8B-B14F-4D97-AF65-F5344CB8AC3E}">
        <p14:creationId xmlns:p14="http://schemas.microsoft.com/office/powerpoint/2010/main" val="3442963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534400" cy="609600"/>
          </a:xfrm>
        </p:spPr>
        <p:txBody>
          <a:bodyPr>
            <a:normAutofit/>
          </a:bodyPr>
          <a:lstStyle/>
          <a:p>
            <a:pPr algn="l"/>
            <a:r>
              <a:rPr lang="en-US" sz="2000" b="1" i="1" dirty="0" smtClean="0">
                <a:solidFill>
                  <a:srgbClr val="C00000"/>
                </a:solidFill>
                <a:latin typeface="Times New Roman" pitchFamily="18" charset="0"/>
                <a:cs typeface="Times New Roman" pitchFamily="18" charset="0"/>
              </a:rPr>
              <a:t>ABSOLUTE GROUNDS FOR REFUSAL OF REGISTRATION:[</a:t>
            </a:r>
            <a:r>
              <a:rPr lang="en-US" sz="2000" b="1" i="1" dirty="0">
                <a:solidFill>
                  <a:srgbClr val="C00000"/>
                </a:solidFill>
                <a:latin typeface="Times New Roman" pitchFamily="18" charset="0"/>
                <a:cs typeface="Times New Roman" pitchFamily="18" charset="0"/>
              </a:rPr>
              <a:t>Section 9]</a:t>
            </a:r>
          </a:p>
        </p:txBody>
      </p:sp>
      <p:sp>
        <p:nvSpPr>
          <p:cNvPr id="3" name="Content Placeholder 2"/>
          <p:cNvSpPr>
            <a:spLocks noGrp="1"/>
          </p:cNvSpPr>
          <p:nvPr>
            <p:ph idx="1"/>
          </p:nvPr>
        </p:nvSpPr>
        <p:spPr>
          <a:xfrm>
            <a:off x="152400" y="838200"/>
            <a:ext cx="8839200" cy="5791200"/>
          </a:xfrm>
        </p:spPr>
        <p:txBody>
          <a:bodyPr>
            <a:normAutofit lnSpcReduction="10000"/>
          </a:bodyPr>
          <a:lstStyle/>
          <a:p>
            <a:pPr algn="just">
              <a:spcBef>
                <a:spcPts val="600"/>
              </a:spcBef>
            </a:pPr>
            <a:r>
              <a:rPr lang="en-US" sz="1800" dirty="0">
                <a:solidFill>
                  <a:srgbClr val="002060"/>
                </a:solidFill>
                <a:latin typeface="Times New Roman" pitchFamily="18" charset="0"/>
                <a:cs typeface="Times New Roman" pitchFamily="18" charset="0"/>
              </a:rPr>
              <a:t>Section 9(1) prohibits the registration of those trade marks- </a:t>
            </a:r>
            <a:r>
              <a:rPr lang="en-US" sz="1800" dirty="0" smtClean="0">
                <a:solidFill>
                  <a:srgbClr val="002060"/>
                </a:solidFill>
                <a:latin typeface="Times New Roman" pitchFamily="18" charset="0"/>
                <a:cs typeface="Times New Roman" pitchFamily="18" charset="0"/>
              </a:rPr>
              <a:t>(</a:t>
            </a:r>
            <a:r>
              <a:rPr lang="en-US" sz="1800" dirty="0">
                <a:solidFill>
                  <a:srgbClr val="002060"/>
                </a:solidFill>
                <a:latin typeface="Times New Roman" pitchFamily="18" charset="0"/>
                <a:cs typeface="Times New Roman" pitchFamily="18" charset="0"/>
              </a:rPr>
              <a:t>a) which are </a:t>
            </a:r>
            <a:r>
              <a:rPr lang="en-US" sz="1800" i="1" dirty="0">
                <a:solidFill>
                  <a:srgbClr val="002060"/>
                </a:solidFill>
                <a:latin typeface="Times New Roman" pitchFamily="18" charset="0"/>
                <a:cs typeface="Times New Roman" pitchFamily="18" charset="0"/>
              </a:rPr>
              <a:t>devoid of any distinctive character, </a:t>
            </a:r>
            <a:r>
              <a:rPr lang="en-US" sz="1800" dirty="0">
                <a:solidFill>
                  <a:srgbClr val="002060"/>
                </a:solidFill>
                <a:latin typeface="Times New Roman" pitchFamily="18" charset="0"/>
                <a:cs typeface="Times New Roman" pitchFamily="18" charset="0"/>
              </a:rPr>
              <a:t>that is to say, not capable of distinguishing the goods or services of one person from those of another person; </a:t>
            </a:r>
            <a:r>
              <a:rPr lang="en-US" sz="1800" dirty="0" smtClean="0">
                <a:solidFill>
                  <a:srgbClr val="002060"/>
                </a:solidFill>
                <a:latin typeface="Times New Roman" pitchFamily="18" charset="0"/>
                <a:cs typeface="Times New Roman" pitchFamily="18" charset="0"/>
              </a:rPr>
              <a:t>(</a:t>
            </a:r>
            <a:r>
              <a:rPr lang="en-US" sz="1800" dirty="0">
                <a:solidFill>
                  <a:srgbClr val="002060"/>
                </a:solidFill>
                <a:latin typeface="Times New Roman" pitchFamily="18" charset="0"/>
                <a:cs typeface="Times New Roman" pitchFamily="18" charset="0"/>
              </a:rPr>
              <a:t>b) which consist exclusively of marks or indications which may serve in trade to </a:t>
            </a:r>
            <a:r>
              <a:rPr lang="en-US" sz="1800" i="1" dirty="0">
                <a:solidFill>
                  <a:srgbClr val="002060"/>
                </a:solidFill>
                <a:latin typeface="Times New Roman" pitchFamily="18" charset="0"/>
                <a:cs typeface="Times New Roman" pitchFamily="18" charset="0"/>
              </a:rPr>
              <a:t>designate the kind, quality, quantity, intended purpose, values, geographical origin </a:t>
            </a:r>
            <a:r>
              <a:rPr lang="en-US" sz="1800" dirty="0">
                <a:solidFill>
                  <a:srgbClr val="002060"/>
                </a:solidFill>
                <a:latin typeface="Times New Roman" pitchFamily="18" charset="0"/>
                <a:cs typeface="Times New Roman" pitchFamily="18" charset="0"/>
              </a:rPr>
              <a:t>or the time of production of the goods or rendering of the service or other characteristics of the goods or services; or  </a:t>
            </a:r>
            <a:r>
              <a:rPr lang="en-US" sz="1800" dirty="0" smtClean="0">
                <a:solidFill>
                  <a:srgbClr val="002060"/>
                </a:solidFill>
                <a:latin typeface="Times New Roman" pitchFamily="18" charset="0"/>
                <a:cs typeface="Times New Roman" pitchFamily="18" charset="0"/>
              </a:rPr>
              <a:t>(</a:t>
            </a:r>
            <a:r>
              <a:rPr lang="en-US" sz="1800" dirty="0">
                <a:solidFill>
                  <a:srgbClr val="002060"/>
                </a:solidFill>
                <a:latin typeface="Times New Roman" pitchFamily="18" charset="0"/>
                <a:cs typeface="Times New Roman" pitchFamily="18" charset="0"/>
              </a:rPr>
              <a:t>c) which consist exclusively of marks or indications which have become </a:t>
            </a:r>
            <a:r>
              <a:rPr lang="en-US" sz="1800" i="1" dirty="0">
                <a:solidFill>
                  <a:srgbClr val="002060"/>
                </a:solidFill>
                <a:latin typeface="Times New Roman" pitchFamily="18" charset="0"/>
                <a:cs typeface="Times New Roman" pitchFamily="18" charset="0"/>
              </a:rPr>
              <a:t>customary in the current language or in the bona fide and established practice </a:t>
            </a:r>
            <a:r>
              <a:rPr lang="en-US" sz="1800" dirty="0">
                <a:solidFill>
                  <a:srgbClr val="002060"/>
                </a:solidFill>
                <a:latin typeface="Times New Roman" pitchFamily="18" charset="0"/>
                <a:cs typeface="Times New Roman" pitchFamily="18" charset="0"/>
              </a:rPr>
              <a:t>of the trade.  </a:t>
            </a:r>
          </a:p>
          <a:p>
            <a:pPr algn="just">
              <a:spcBef>
                <a:spcPts val="600"/>
              </a:spcBef>
            </a:pPr>
            <a:r>
              <a:rPr lang="en-US" sz="1800" dirty="0">
                <a:solidFill>
                  <a:srgbClr val="002060"/>
                </a:solidFill>
                <a:latin typeface="Times New Roman" pitchFamily="18" charset="0"/>
                <a:cs typeface="Times New Roman" pitchFamily="18" charset="0"/>
              </a:rPr>
              <a:t>However, a trade mark shall not be refused registration, if the mark has in fact </a:t>
            </a:r>
            <a:r>
              <a:rPr lang="en-US" sz="1800" i="1" dirty="0">
                <a:solidFill>
                  <a:srgbClr val="002060"/>
                </a:solidFill>
                <a:latin typeface="Times New Roman" pitchFamily="18" charset="0"/>
                <a:cs typeface="Times New Roman" pitchFamily="18" charset="0"/>
              </a:rPr>
              <a:t>acquired a distinctive character </a:t>
            </a:r>
            <a:r>
              <a:rPr lang="en-US" sz="1800" dirty="0">
                <a:solidFill>
                  <a:srgbClr val="002060"/>
                </a:solidFill>
                <a:latin typeface="Times New Roman" pitchFamily="18" charset="0"/>
                <a:cs typeface="Times New Roman" pitchFamily="18" charset="0"/>
              </a:rPr>
              <a:t>as a result of the use made of it or is </a:t>
            </a:r>
            <a:r>
              <a:rPr lang="en-US" sz="1800" i="1" dirty="0">
                <a:solidFill>
                  <a:srgbClr val="002060"/>
                </a:solidFill>
                <a:latin typeface="Times New Roman" pitchFamily="18" charset="0"/>
                <a:cs typeface="Times New Roman" pitchFamily="18" charset="0"/>
              </a:rPr>
              <a:t>a well known trade mark </a:t>
            </a:r>
            <a:r>
              <a:rPr lang="en-US" sz="1800" dirty="0">
                <a:solidFill>
                  <a:srgbClr val="002060"/>
                </a:solidFill>
                <a:latin typeface="Times New Roman" pitchFamily="18" charset="0"/>
                <a:cs typeface="Times New Roman" pitchFamily="18" charset="0"/>
              </a:rPr>
              <a:t>before the date of application for registration.  </a:t>
            </a:r>
          </a:p>
          <a:p>
            <a:pPr algn="just">
              <a:spcBef>
                <a:spcPts val="600"/>
              </a:spcBef>
            </a:pPr>
            <a:r>
              <a:rPr lang="en-US" sz="1800" dirty="0">
                <a:solidFill>
                  <a:srgbClr val="002060"/>
                </a:solidFill>
                <a:latin typeface="Times New Roman" pitchFamily="18" charset="0"/>
                <a:cs typeface="Times New Roman" pitchFamily="18" charset="0"/>
              </a:rPr>
              <a:t>Section 9(2) states that a mark shall not be registered as a trade mark if :(a) it is of such nature as </a:t>
            </a:r>
            <a:r>
              <a:rPr lang="en-US" sz="1800" i="1" dirty="0">
                <a:solidFill>
                  <a:srgbClr val="002060"/>
                </a:solidFill>
                <a:latin typeface="Times New Roman" pitchFamily="18" charset="0"/>
                <a:cs typeface="Times New Roman" pitchFamily="18" charset="0"/>
              </a:rPr>
              <a:t>to deceive the public or cause confusion</a:t>
            </a:r>
            <a:r>
              <a:rPr lang="en-US" sz="1800" dirty="0">
                <a:solidFill>
                  <a:srgbClr val="002060"/>
                </a:solidFill>
                <a:latin typeface="Times New Roman" pitchFamily="18" charset="0"/>
                <a:cs typeface="Times New Roman" pitchFamily="18" charset="0"/>
              </a:rPr>
              <a:t>;  (b) it contains or comprises of any matter likely </a:t>
            </a:r>
            <a:r>
              <a:rPr lang="en-US" sz="1800" i="1" dirty="0">
                <a:solidFill>
                  <a:srgbClr val="002060"/>
                </a:solidFill>
                <a:latin typeface="Times New Roman" pitchFamily="18" charset="0"/>
                <a:cs typeface="Times New Roman" pitchFamily="18" charset="0"/>
              </a:rPr>
              <a:t>to hurt the religious susceptibilities </a:t>
            </a:r>
            <a:r>
              <a:rPr lang="en-US" sz="1800" dirty="0">
                <a:solidFill>
                  <a:srgbClr val="002060"/>
                </a:solidFill>
                <a:latin typeface="Times New Roman" pitchFamily="18" charset="0"/>
                <a:cs typeface="Times New Roman" pitchFamily="18" charset="0"/>
              </a:rPr>
              <a:t>of any class or section of the citizens of India; (c) it comprises or </a:t>
            </a:r>
            <a:r>
              <a:rPr lang="en-US" sz="1800" i="1" dirty="0">
                <a:solidFill>
                  <a:srgbClr val="002060"/>
                </a:solidFill>
                <a:latin typeface="Times New Roman" pitchFamily="18" charset="0"/>
                <a:cs typeface="Times New Roman" pitchFamily="18" charset="0"/>
              </a:rPr>
              <a:t>contains scandalous or obscene matter</a:t>
            </a:r>
            <a:r>
              <a:rPr lang="en-US" sz="1800" dirty="0">
                <a:solidFill>
                  <a:srgbClr val="002060"/>
                </a:solidFill>
                <a:latin typeface="Times New Roman" pitchFamily="18" charset="0"/>
                <a:cs typeface="Times New Roman" pitchFamily="18" charset="0"/>
              </a:rPr>
              <a:t>; (d) its use is </a:t>
            </a:r>
            <a:r>
              <a:rPr lang="en-US" sz="1800" i="1" dirty="0">
                <a:solidFill>
                  <a:srgbClr val="002060"/>
                </a:solidFill>
                <a:latin typeface="Times New Roman" pitchFamily="18" charset="0"/>
                <a:cs typeface="Times New Roman" pitchFamily="18" charset="0"/>
              </a:rPr>
              <a:t>prohibited under the Emblems and Names </a:t>
            </a:r>
            <a:r>
              <a:rPr lang="en-US" sz="1800" dirty="0">
                <a:solidFill>
                  <a:srgbClr val="002060"/>
                </a:solidFill>
                <a:latin typeface="Times New Roman" pitchFamily="18" charset="0"/>
                <a:cs typeface="Times New Roman" pitchFamily="18" charset="0"/>
              </a:rPr>
              <a:t>(Prevention of Improper Use) Act, 1950.</a:t>
            </a:r>
          </a:p>
          <a:p>
            <a:pPr algn="just">
              <a:spcBef>
                <a:spcPts val="600"/>
              </a:spcBef>
            </a:pPr>
            <a:r>
              <a:rPr lang="en-US" sz="1800" dirty="0">
                <a:solidFill>
                  <a:srgbClr val="002060"/>
                </a:solidFill>
                <a:latin typeface="Times New Roman" pitchFamily="18" charset="0"/>
                <a:cs typeface="Times New Roman" pitchFamily="18" charset="0"/>
              </a:rPr>
              <a:t>Section 9(3) prohibits registration of a mark, </a:t>
            </a:r>
            <a:r>
              <a:rPr lang="en-US" sz="1800" i="1" dirty="0">
                <a:solidFill>
                  <a:srgbClr val="002060"/>
                </a:solidFill>
                <a:latin typeface="Times New Roman" pitchFamily="18" charset="0"/>
                <a:cs typeface="Times New Roman" pitchFamily="18" charset="0"/>
              </a:rPr>
              <a:t>if it consists exclusively of shape of goods which results from the nature of the goods </a:t>
            </a:r>
            <a:r>
              <a:rPr lang="en-US" sz="1800" dirty="0">
                <a:solidFill>
                  <a:srgbClr val="002060"/>
                </a:solidFill>
                <a:latin typeface="Times New Roman" pitchFamily="18" charset="0"/>
                <a:cs typeface="Times New Roman" pitchFamily="18" charset="0"/>
              </a:rPr>
              <a:t>themselves or which is necessary </a:t>
            </a:r>
            <a:r>
              <a:rPr lang="en-US" sz="1800" i="1" dirty="0">
                <a:solidFill>
                  <a:srgbClr val="002060"/>
                </a:solidFill>
                <a:latin typeface="Times New Roman" pitchFamily="18" charset="0"/>
                <a:cs typeface="Times New Roman" pitchFamily="18" charset="0"/>
              </a:rPr>
              <a:t>to obtain a technical result </a:t>
            </a:r>
            <a:r>
              <a:rPr lang="en-US" sz="1800" dirty="0">
                <a:solidFill>
                  <a:srgbClr val="002060"/>
                </a:solidFill>
                <a:latin typeface="Times New Roman" pitchFamily="18" charset="0"/>
                <a:cs typeface="Times New Roman" pitchFamily="18" charset="0"/>
              </a:rPr>
              <a:t>or which </a:t>
            </a:r>
            <a:r>
              <a:rPr lang="en-US" sz="1800" i="1" dirty="0">
                <a:solidFill>
                  <a:srgbClr val="002060"/>
                </a:solidFill>
                <a:latin typeface="Times New Roman" pitchFamily="18" charset="0"/>
                <a:cs typeface="Times New Roman" pitchFamily="18" charset="0"/>
              </a:rPr>
              <a:t>gives substantial value to the goods</a:t>
            </a:r>
            <a:r>
              <a:rPr lang="en-US" sz="1800" dirty="0">
                <a:solidFill>
                  <a:srgbClr val="002060"/>
                </a:solidFill>
                <a:latin typeface="Times New Roman" pitchFamily="18" charset="0"/>
                <a:cs typeface="Times New Roman" pitchFamily="18" charset="0"/>
              </a:rPr>
              <a:t>. It is, however, explained that the nature of goods or services in relation to which the trade mark is used or proposed to be used shall not be a ground for refusal of registration.</a:t>
            </a:r>
          </a:p>
          <a:p>
            <a:endParaRPr lang="en-US" sz="1800" dirty="0"/>
          </a:p>
        </p:txBody>
      </p:sp>
    </p:spTree>
    <p:extLst>
      <p:ext uri="{BB962C8B-B14F-4D97-AF65-F5344CB8AC3E}">
        <p14:creationId xmlns:p14="http://schemas.microsoft.com/office/powerpoint/2010/main" val="464134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534400" cy="533400"/>
          </a:xfrm>
        </p:spPr>
        <p:txBody>
          <a:bodyPr>
            <a:normAutofit/>
          </a:bodyPr>
          <a:lstStyle/>
          <a:p>
            <a:pPr algn="l"/>
            <a:r>
              <a:rPr lang="en-US" sz="2000" b="1" i="1" dirty="0" smtClean="0">
                <a:solidFill>
                  <a:srgbClr val="C00000"/>
                </a:solidFill>
                <a:latin typeface="Times New Roman" pitchFamily="18" charset="0"/>
                <a:cs typeface="Times New Roman" pitchFamily="18" charset="0"/>
              </a:rPr>
              <a:t>RELATIVE GROUNDS FOR REFUSAL OF REGISTRATION: </a:t>
            </a:r>
            <a:r>
              <a:rPr lang="en-US" sz="2000" b="1" i="1" dirty="0">
                <a:solidFill>
                  <a:srgbClr val="C00000"/>
                </a:solidFill>
                <a:latin typeface="Times New Roman" pitchFamily="18" charset="0"/>
                <a:cs typeface="Times New Roman" pitchFamily="18" charset="0"/>
              </a:rPr>
              <a:t>[Section 11]</a:t>
            </a:r>
          </a:p>
        </p:txBody>
      </p:sp>
      <p:sp>
        <p:nvSpPr>
          <p:cNvPr id="3" name="Content Placeholder 2"/>
          <p:cNvSpPr>
            <a:spLocks noGrp="1"/>
          </p:cNvSpPr>
          <p:nvPr>
            <p:ph idx="1"/>
          </p:nvPr>
        </p:nvSpPr>
        <p:spPr>
          <a:xfrm>
            <a:off x="152400" y="838200"/>
            <a:ext cx="8839200" cy="5715000"/>
          </a:xfrm>
        </p:spPr>
        <p:txBody>
          <a:bodyPr>
            <a:normAutofit/>
          </a:bodyPr>
          <a:lstStyle/>
          <a:p>
            <a:pPr algn="just">
              <a:spcBef>
                <a:spcPts val="1200"/>
              </a:spcBef>
            </a:pPr>
            <a:r>
              <a:rPr lang="en-US" sz="1800" dirty="0">
                <a:solidFill>
                  <a:srgbClr val="002060"/>
                </a:solidFill>
                <a:latin typeface="Times New Roman" pitchFamily="18" charset="0"/>
                <a:cs typeface="Times New Roman" pitchFamily="18" charset="0"/>
              </a:rPr>
              <a:t>Section 11(1) provides that a trade mark shall not be registered if, because of---(a) its </a:t>
            </a:r>
            <a:r>
              <a:rPr lang="en-US" sz="1800" i="1" dirty="0">
                <a:solidFill>
                  <a:srgbClr val="002060"/>
                </a:solidFill>
                <a:latin typeface="Times New Roman" pitchFamily="18" charset="0"/>
                <a:cs typeface="Times New Roman" pitchFamily="18" charset="0"/>
              </a:rPr>
              <a:t>identity with an earlier trade mark and similarity of goods or services </a:t>
            </a:r>
            <a:r>
              <a:rPr lang="en-US" sz="1800" dirty="0">
                <a:solidFill>
                  <a:srgbClr val="002060"/>
                </a:solidFill>
                <a:latin typeface="Times New Roman" pitchFamily="18" charset="0"/>
                <a:cs typeface="Times New Roman" pitchFamily="18" charset="0"/>
              </a:rPr>
              <a:t>covered by the trade mark; or (b) its </a:t>
            </a:r>
            <a:r>
              <a:rPr lang="en-US" sz="1800" i="1" dirty="0">
                <a:solidFill>
                  <a:srgbClr val="002060"/>
                </a:solidFill>
                <a:latin typeface="Times New Roman" pitchFamily="18" charset="0"/>
                <a:cs typeface="Times New Roman" pitchFamily="18" charset="0"/>
              </a:rPr>
              <a:t>similarity to an earlier trade mark and the identity or similarity of the goods or services</a:t>
            </a:r>
            <a:r>
              <a:rPr lang="en-US" sz="1800" dirty="0">
                <a:solidFill>
                  <a:srgbClr val="002060"/>
                </a:solidFill>
                <a:latin typeface="Times New Roman" pitchFamily="18" charset="0"/>
                <a:cs typeface="Times New Roman" pitchFamily="18" charset="0"/>
              </a:rPr>
              <a:t> covered by the trade mark. </a:t>
            </a:r>
            <a:endParaRPr lang="en-US" sz="1800" dirty="0" smtClean="0">
              <a:solidFill>
                <a:srgbClr val="002060"/>
              </a:solidFill>
              <a:latin typeface="Times New Roman" pitchFamily="18" charset="0"/>
              <a:cs typeface="Times New Roman" pitchFamily="18" charset="0"/>
            </a:endParaRPr>
          </a:p>
          <a:p>
            <a:pPr algn="just">
              <a:spcBef>
                <a:spcPts val="1200"/>
              </a:spcBef>
            </a:pPr>
            <a:r>
              <a:rPr lang="en-US" sz="1800" dirty="0">
                <a:solidFill>
                  <a:srgbClr val="002060"/>
                </a:solidFill>
                <a:latin typeface="Times New Roman" pitchFamily="18" charset="0"/>
                <a:cs typeface="Times New Roman" pitchFamily="18" charset="0"/>
              </a:rPr>
              <a:t>T</a:t>
            </a:r>
            <a:r>
              <a:rPr lang="en-US" sz="1800" dirty="0" smtClean="0">
                <a:solidFill>
                  <a:srgbClr val="002060"/>
                </a:solidFill>
                <a:latin typeface="Times New Roman" pitchFamily="18" charset="0"/>
                <a:cs typeface="Times New Roman" pitchFamily="18" charset="0"/>
              </a:rPr>
              <a:t>here must exist </a:t>
            </a:r>
            <a:r>
              <a:rPr lang="en-US" sz="1800" i="1" dirty="0">
                <a:solidFill>
                  <a:srgbClr val="002060"/>
                </a:solidFill>
                <a:latin typeface="Times New Roman" pitchFamily="18" charset="0"/>
                <a:cs typeface="Times New Roman" pitchFamily="18" charset="0"/>
              </a:rPr>
              <a:t>a likelihood of confusion on the part of the public</a:t>
            </a:r>
            <a:r>
              <a:rPr lang="en-US" sz="1800" dirty="0">
                <a:solidFill>
                  <a:srgbClr val="002060"/>
                </a:solidFill>
                <a:latin typeface="Times New Roman" pitchFamily="18" charset="0"/>
                <a:cs typeface="Times New Roman" pitchFamily="18" charset="0"/>
              </a:rPr>
              <a:t>, which includes the likelihood of association with the earlier trade mark.</a:t>
            </a:r>
          </a:p>
          <a:p>
            <a:pPr algn="just">
              <a:spcBef>
                <a:spcPts val="1200"/>
              </a:spcBef>
            </a:pPr>
            <a:r>
              <a:rPr lang="en-US" sz="1800" dirty="0">
                <a:solidFill>
                  <a:srgbClr val="002060"/>
                </a:solidFill>
                <a:latin typeface="Times New Roman" pitchFamily="18" charset="0"/>
                <a:cs typeface="Times New Roman" pitchFamily="18" charset="0"/>
              </a:rPr>
              <a:t> </a:t>
            </a:r>
            <a:r>
              <a:rPr lang="en-US" sz="1800" dirty="0" smtClean="0">
                <a:solidFill>
                  <a:srgbClr val="002060"/>
                </a:solidFill>
                <a:latin typeface="Times New Roman" pitchFamily="18" charset="0"/>
                <a:cs typeface="Times New Roman" pitchFamily="18" charset="0"/>
              </a:rPr>
              <a:t>In it’s sub-Section (2</a:t>
            </a:r>
            <a:r>
              <a:rPr lang="en-US" sz="1800" dirty="0">
                <a:solidFill>
                  <a:srgbClr val="002060"/>
                </a:solidFill>
                <a:latin typeface="Times New Roman" pitchFamily="18" charset="0"/>
                <a:cs typeface="Times New Roman" pitchFamily="18" charset="0"/>
              </a:rPr>
              <a:t>) A trade mark </a:t>
            </a:r>
            <a:r>
              <a:rPr lang="en-US" sz="1800" dirty="0" smtClean="0">
                <a:solidFill>
                  <a:srgbClr val="002060"/>
                </a:solidFill>
                <a:latin typeface="Times New Roman" pitchFamily="18" charset="0"/>
                <a:cs typeface="Times New Roman" pitchFamily="18" charset="0"/>
              </a:rPr>
              <a:t>which-(</a:t>
            </a:r>
            <a:r>
              <a:rPr lang="en-US" sz="1800" dirty="0">
                <a:solidFill>
                  <a:srgbClr val="002060"/>
                </a:solidFill>
                <a:latin typeface="Times New Roman" pitchFamily="18" charset="0"/>
                <a:cs typeface="Times New Roman" pitchFamily="18" charset="0"/>
              </a:rPr>
              <a:t>a) is identical with or similar to an earlier trade mark and (b) is to be registered for goods or services which are not similar to those for which the earlier trade mark is registered in the name of a different proprietor, shall not be registered if or to the extent the earlier trade mark is a  </a:t>
            </a:r>
            <a:r>
              <a:rPr lang="en-US" sz="1800" i="1" dirty="0">
                <a:solidFill>
                  <a:srgbClr val="002060"/>
                </a:solidFill>
                <a:latin typeface="Times New Roman" pitchFamily="18" charset="0"/>
                <a:cs typeface="Times New Roman" pitchFamily="18" charset="0"/>
              </a:rPr>
              <a:t>well-known trade mark in India </a:t>
            </a:r>
            <a:r>
              <a:rPr lang="en-US" sz="1800" dirty="0">
                <a:solidFill>
                  <a:srgbClr val="002060"/>
                </a:solidFill>
                <a:latin typeface="Times New Roman" pitchFamily="18" charset="0"/>
                <a:cs typeface="Times New Roman" pitchFamily="18" charset="0"/>
              </a:rPr>
              <a:t>and </a:t>
            </a:r>
            <a:r>
              <a:rPr lang="en-US" sz="1800" i="1" dirty="0">
                <a:solidFill>
                  <a:srgbClr val="002060"/>
                </a:solidFill>
                <a:latin typeface="Times New Roman" pitchFamily="18" charset="0"/>
                <a:cs typeface="Times New Roman" pitchFamily="18" charset="0"/>
              </a:rPr>
              <a:t>the use of the later mark without due cause would take unfair advantage of or be detrimental to the distinctive character or repute of the earlier trade mark.</a:t>
            </a:r>
          </a:p>
          <a:p>
            <a:pPr algn="just">
              <a:spcBef>
                <a:spcPts val="1200"/>
              </a:spcBef>
            </a:pPr>
            <a:r>
              <a:rPr lang="en-US" sz="1800" dirty="0" smtClean="0">
                <a:solidFill>
                  <a:srgbClr val="002060"/>
                </a:solidFill>
                <a:latin typeface="Times New Roman" pitchFamily="18" charset="0"/>
                <a:cs typeface="Times New Roman" pitchFamily="18" charset="0"/>
              </a:rPr>
              <a:t>Sub- Section (3</a:t>
            </a:r>
            <a:r>
              <a:rPr lang="en-US" sz="1800" dirty="0">
                <a:solidFill>
                  <a:srgbClr val="002060"/>
                </a:solidFill>
                <a:latin typeface="Times New Roman" pitchFamily="18" charset="0"/>
                <a:cs typeface="Times New Roman" pitchFamily="18" charset="0"/>
              </a:rPr>
              <a:t>) A trade mark shall not be registered if, or to the extend that, </a:t>
            </a:r>
            <a:r>
              <a:rPr lang="en-US" sz="1800" i="1" dirty="0">
                <a:solidFill>
                  <a:srgbClr val="002060"/>
                </a:solidFill>
                <a:latin typeface="Times New Roman" pitchFamily="18" charset="0"/>
                <a:cs typeface="Times New Roman" pitchFamily="18" charset="0"/>
              </a:rPr>
              <a:t>its use in India is liable to be prevented: (a) by virtue of any law in particular the law of passing off </a:t>
            </a:r>
            <a:r>
              <a:rPr lang="en-US" sz="1800" dirty="0">
                <a:solidFill>
                  <a:srgbClr val="002060"/>
                </a:solidFill>
                <a:latin typeface="Times New Roman" pitchFamily="18" charset="0"/>
                <a:cs typeface="Times New Roman" pitchFamily="18" charset="0"/>
              </a:rPr>
              <a:t>protecting an unregistered trade mark used in the course of trade; or (b) </a:t>
            </a:r>
            <a:r>
              <a:rPr lang="en-US" sz="1800" i="1" dirty="0">
                <a:solidFill>
                  <a:srgbClr val="002060"/>
                </a:solidFill>
                <a:latin typeface="Times New Roman" pitchFamily="18" charset="0"/>
                <a:cs typeface="Times New Roman" pitchFamily="18" charset="0"/>
              </a:rPr>
              <a:t>by virtue of law of copyright.</a:t>
            </a:r>
          </a:p>
          <a:p>
            <a:pPr algn="just">
              <a:spcBef>
                <a:spcPts val="1200"/>
              </a:spcBef>
            </a:pPr>
            <a:r>
              <a:rPr lang="en-US" sz="1800" dirty="0">
                <a:solidFill>
                  <a:srgbClr val="002060"/>
                </a:solidFill>
                <a:latin typeface="Times New Roman" pitchFamily="18" charset="0"/>
                <a:cs typeface="Times New Roman" pitchFamily="18" charset="0"/>
              </a:rPr>
              <a:t>To all the relative grounds of refusal, the TM Act allows </a:t>
            </a:r>
            <a:r>
              <a:rPr lang="en-US" sz="1800" i="1" dirty="0">
                <a:solidFill>
                  <a:srgbClr val="002060"/>
                </a:solidFill>
                <a:latin typeface="Times New Roman" pitchFamily="18" charset="0"/>
                <a:cs typeface="Times New Roman" pitchFamily="18" charset="0"/>
              </a:rPr>
              <a:t>one exception of honest concurrent use, </a:t>
            </a:r>
            <a:r>
              <a:rPr lang="en-US" sz="1800" dirty="0">
                <a:solidFill>
                  <a:srgbClr val="002060"/>
                </a:solidFill>
                <a:latin typeface="Times New Roman" pitchFamily="18" charset="0"/>
                <a:cs typeface="Times New Roman" pitchFamily="18" charset="0"/>
              </a:rPr>
              <a:t>or of other special circumstances. </a:t>
            </a:r>
            <a:r>
              <a:rPr lang="en-US" sz="1800" b="1" i="1" dirty="0">
                <a:solidFill>
                  <a:srgbClr val="002060"/>
                </a:solidFill>
                <a:latin typeface="Times New Roman" pitchFamily="18" charset="0"/>
                <a:cs typeface="Times New Roman" pitchFamily="18" charset="0"/>
              </a:rPr>
              <a:t>[Section 12]</a:t>
            </a:r>
          </a:p>
          <a:p>
            <a:pPr algn="just"/>
            <a:endParaRPr lang="en-US" sz="1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074305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457200"/>
          </a:xfrm>
        </p:spPr>
        <p:txBody>
          <a:bodyPr>
            <a:normAutofit/>
          </a:bodyPr>
          <a:lstStyle/>
          <a:p>
            <a:pPr algn="l"/>
            <a:r>
              <a:rPr lang="en-US" sz="2000" b="1" i="1" dirty="0" smtClean="0">
                <a:solidFill>
                  <a:srgbClr val="C00000"/>
                </a:solidFill>
                <a:latin typeface="Times New Roman" pitchFamily="18" charset="0"/>
                <a:cs typeface="Times New Roman" pitchFamily="18" charset="0"/>
              </a:rPr>
              <a:t>GROUNDS FOR OPPOSITION OF REGISTRATION: [Section 21]</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686800" cy="5943600"/>
          </a:xfrm>
        </p:spPr>
        <p:txBody>
          <a:bodyPr>
            <a:normAutofit fontScale="92500" lnSpcReduction="10000"/>
          </a:bodyPr>
          <a:lstStyle/>
          <a:p>
            <a:pPr algn="just">
              <a:spcBef>
                <a:spcPts val="600"/>
              </a:spcBef>
            </a:pPr>
            <a:r>
              <a:rPr lang="en-US" sz="1900" dirty="0">
                <a:solidFill>
                  <a:srgbClr val="002060"/>
                </a:solidFill>
                <a:latin typeface="Times New Roman" pitchFamily="18" charset="0"/>
                <a:cs typeface="Times New Roman" pitchFamily="18" charset="0"/>
              </a:rPr>
              <a:t>Any person may give a </a:t>
            </a:r>
            <a:r>
              <a:rPr lang="en-US" sz="1900" i="1" dirty="0">
                <a:solidFill>
                  <a:srgbClr val="002060"/>
                </a:solidFill>
                <a:latin typeface="Times New Roman" pitchFamily="18" charset="0"/>
                <a:cs typeface="Times New Roman" pitchFamily="18" charset="0"/>
              </a:rPr>
              <a:t>‘Notice of Opposition</a:t>
            </a:r>
            <a:r>
              <a:rPr lang="en-US" sz="1900" dirty="0">
                <a:solidFill>
                  <a:srgbClr val="002060"/>
                </a:solidFill>
                <a:latin typeface="Times New Roman" pitchFamily="18" charset="0"/>
                <a:cs typeface="Times New Roman" pitchFamily="18" charset="0"/>
              </a:rPr>
              <a:t>’ to the application for registration of a trade mark whether he has or has not any commercial or personal interest in the matter. In all cases, the Notice of Opposition should be on the prescribed </a:t>
            </a:r>
            <a:r>
              <a:rPr lang="en-US" sz="1900" b="1" i="1" dirty="0">
                <a:solidFill>
                  <a:srgbClr val="002060"/>
                </a:solidFill>
                <a:latin typeface="Times New Roman" pitchFamily="18" charset="0"/>
                <a:cs typeface="Times New Roman" pitchFamily="18" charset="0"/>
              </a:rPr>
              <a:t>Form TM-5 </a:t>
            </a:r>
            <a:r>
              <a:rPr lang="en-US" sz="1900" dirty="0">
                <a:solidFill>
                  <a:srgbClr val="002060"/>
                </a:solidFill>
                <a:latin typeface="Times New Roman" pitchFamily="18" charset="0"/>
                <a:cs typeface="Times New Roman" pitchFamily="18" charset="0"/>
              </a:rPr>
              <a:t>in writing within three months from the date of advertisement</a:t>
            </a:r>
            <a:r>
              <a:rPr lang="en-US" sz="1900" dirty="0" smtClean="0">
                <a:solidFill>
                  <a:srgbClr val="002060"/>
                </a:solidFill>
                <a:latin typeface="Times New Roman" pitchFamily="18" charset="0"/>
                <a:cs typeface="Times New Roman" pitchFamily="18" charset="0"/>
              </a:rPr>
              <a:t>.</a:t>
            </a:r>
          </a:p>
          <a:p>
            <a:pPr algn="just">
              <a:spcBef>
                <a:spcPts val="600"/>
              </a:spcBef>
            </a:pPr>
            <a:r>
              <a:rPr lang="en-US" sz="1900" dirty="0">
                <a:solidFill>
                  <a:srgbClr val="002060"/>
                </a:solidFill>
                <a:latin typeface="Times New Roman" pitchFamily="18" charset="0"/>
                <a:cs typeface="Times New Roman" pitchFamily="18" charset="0"/>
              </a:rPr>
              <a:t>However, it </a:t>
            </a:r>
            <a:r>
              <a:rPr lang="en-US" sz="1900" i="1" dirty="0">
                <a:solidFill>
                  <a:srgbClr val="002060"/>
                </a:solidFill>
                <a:latin typeface="Times New Roman" pitchFamily="18" charset="0"/>
                <a:cs typeface="Times New Roman" pitchFamily="18" charset="0"/>
              </a:rPr>
              <a:t>does not refer to any ground </a:t>
            </a:r>
            <a:r>
              <a:rPr lang="en-US" sz="1900" dirty="0">
                <a:solidFill>
                  <a:srgbClr val="002060"/>
                </a:solidFill>
                <a:latin typeface="Times New Roman" pitchFamily="18" charset="0"/>
                <a:cs typeface="Times New Roman" pitchFamily="18" charset="0"/>
              </a:rPr>
              <a:t>on which the opposition may be filed. The opponent is thus at liberty to set up any ground which may support his opposition </a:t>
            </a:r>
            <a:r>
              <a:rPr lang="en-US" sz="1900" dirty="0" smtClean="0">
                <a:solidFill>
                  <a:srgbClr val="002060"/>
                </a:solidFill>
                <a:latin typeface="Times New Roman" pitchFamily="18" charset="0"/>
                <a:cs typeface="Times New Roman" pitchFamily="18" charset="0"/>
              </a:rPr>
              <a:t>under </a:t>
            </a:r>
            <a:r>
              <a:rPr lang="en-US" sz="1900" dirty="0">
                <a:solidFill>
                  <a:srgbClr val="002060"/>
                </a:solidFill>
                <a:latin typeface="Times New Roman" pitchFamily="18" charset="0"/>
                <a:cs typeface="Times New Roman" pitchFamily="18" charset="0"/>
              </a:rPr>
              <a:t>any of the Sections 9, 11, 13,14, and 18 of TM Act. These may be </a:t>
            </a:r>
            <a:r>
              <a:rPr lang="en-US" sz="1900" i="1" dirty="0">
                <a:solidFill>
                  <a:srgbClr val="002060"/>
                </a:solidFill>
                <a:latin typeface="Times New Roman" pitchFamily="18" charset="0"/>
                <a:cs typeface="Times New Roman" pitchFamily="18" charset="0"/>
              </a:rPr>
              <a:t>possible grounds for opposition to the registration: </a:t>
            </a:r>
          </a:p>
          <a:p>
            <a:pPr marL="800100" algn="just">
              <a:spcBef>
                <a:spcPts val="600"/>
              </a:spcBef>
              <a:buFont typeface="+mj-lt"/>
              <a:buAutoNum type="alphaLcPeriod"/>
            </a:pPr>
            <a:r>
              <a:rPr lang="en-US" sz="1900" dirty="0" smtClean="0">
                <a:solidFill>
                  <a:srgbClr val="002060"/>
                </a:solidFill>
                <a:latin typeface="Times New Roman" pitchFamily="18" charset="0"/>
                <a:cs typeface="Times New Roman" pitchFamily="18" charset="0"/>
              </a:rPr>
              <a:t>That </a:t>
            </a:r>
            <a:r>
              <a:rPr lang="en-US" sz="1900" dirty="0">
                <a:solidFill>
                  <a:srgbClr val="002060"/>
                </a:solidFill>
                <a:latin typeface="Times New Roman" pitchFamily="18" charset="0"/>
                <a:cs typeface="Times New Roman" pitchFamily="18" charset="0"/>
              </a:rPr>
              <a:t>the trade mark advertised is not </a:t>
            </a:r>
            <a:r>
              <a:rPr lang="en-US" sz="1900" dirty="0" err="1">
                <a:solidFill>
                  <a:srgbClr val="002060"/>
                </a:solidFill>
                <a:latin typeface="Times New Roman" pitchFamily="18" charset="0"/>
                <a:cs typeface="Times New Roman" pitchFamily="18" charset="0"/>
              </a:rPr>
              <a:t>registrable</a:t>
            </a:r>
            <a:r>
              <a:rPr lang="en-US" sz="1900" dirty="0">
                <a:solidFill>
                  <a:srgbClr val="002060"/>
                </a:solidFill>
                <a:latin typeface="Times New Roman" pitchFamily="18" charset="0"/>
                <a:cs typeface="Times New Roman" pitchFamily="18" charset="0"/>
              </a:rPr>
              <a:t> in that it is </a:t>
            </a:r>
            <a:r>
              <a:rPr lang="en-US" sz="1900" i="1" dirty="0">
                <a:solidFill>
                  <a:srgbClr val="002060"/>
                </a:solidFill>
                <a:latin typeface="Times New Roman" pitchFamily="18" charset="0"/>
                <a:cs typeface="Times New Roman" pitchFamily="18" charset="0"/>
              </a:rPr>
              <a:t>neither distinctive nor capable of distinguishing </a:t>
            </a:r>
            <a:r>
              <a:rPr lang="en-US" sz="1900" dirty="0">
                <a:solidFill>
                  <a:srgbClr val="002060"/>
                </a:solidFill>
                <a:latin typeface="Times New Roman" pitchFamily="18" charset="0"/>
                <a:cs typeface="Times New Roman" pitchFamily="18" charset="0"/>
              </a:rPr>
              <a:t>or that it does not satisfy the requirements of the </a:t>
            </a:r>
            <a:r>
              <a:rPr lang="en-US" sz="1900" dirty="0" smtClean="0">
                <a:solidFill>
                  <a:srgbClr val="002060"/>
                </a:solidFill>
                <a:latin typeface="Times New Roman" pitchFamily="18" charset="0"/>
                <a:cs typeface="Times New Roman" pitchFamily="18" charset="0"/>
              </a:rPr>
              <a:t>Act; </a:t>
            </a:r>
            <a:endParaRPr lang="en-US" sz="1900" dirty="0">
              <a:solidFill>
                <a:srgbClr val="002060"/>
              </a:solidFill>
              <a:latin typeface="Times New Roman" pitchFamily="18" charset="0"/>
              <a:cs typeface="Times New Roman" pitchFamily="18" charset="0"/>
            </a:endParaRPr>
          </a:p>
          <a:p>
            <a:pPr marL="800100" algn="just">
              <a:spcBef>
                <a:spcPts val="600"/>
              </a:spcBef>
              <a:buFont typeface="+mj-lt"/>
              <a:buAutoNum type="alphaLcPeriod"/>
            </a:pPr>
            <a:r>
              <a:rPr lang="en-US" sz="1900" dirty="0" smtClean="0">
                <a:solidFill>
                  <a:srgbClr val="002060"/>
                </a:solidFill>
                <a:latin typeface="Times New Roman" pitchFamily="18" charset="0"/>
                <a:cs typeface="Times New Roman" pitchFamily="18" charset="0"/>
              </a:rPr>
              <a:t>The </a:t>
            </a:r>
            <a:r>
              <a:rPr lang="en-US" sz="1900" dirty="0">
                <a:solidFill>
                  <a:srgbClr val="002060"/>
                </a:solidFill>
                <a:latin typeface="Times New Roman" pitchFamily="18" charset="0"/>
                <a:cs typeface="Times New Roman" pitchFamily="18" charset="0"/>
              </a:rPr>
              <a:t>essential part of the said trade mark is a word in ordinary use, descriptive of the character or quality of the goods and the applicant </a:t>
            </a:r>
            <a:r>
              <a:rPr lang="en-US" sz="1900" i="1" dirty="0">
                <a:solidFill>
                  <a:srgbClr val="002060"/>
                </a:solidFill>
                <a:latin typeface="Times New Roman" pitchFamily="18" charset="0"/>
                <a:cs typeface="Times New Roman" pitchFamily="18" charset="0"/>
              </a:rPr>
              <a:t>is not entitled to acquire an exclusive right therein by registration; </a:t>
            </a:r>
          </a:p>
          <a:p>
            <a:pPr marL="800100" algn="just">
              <a:spcBef>
                <a:spcPts val="600"/>
              </a:spcBef>
              <a:buFont typeface="+mj-lt"/>
              <a:buAutoNum type="alphaLcPeriod"/>
            </a:pPr>
            <a:r>
              <a:rPr lang="en-US" sz="1900" dirty="0" smtClean="0">
                <a:solidFill>
                  <a:srgbClr val="002060"/>
                </a:solidFill>
                <a:latin typeface="Times New Roman" pitchFamily="18" charset="0"/>
                <a:cs typeface="Times New Roman" pitchFamily="18" charset="0"/>
              </a:rPr>
              <a:t>That </a:t>
            </a:r>
            <a:r>
              <a:rPr lang="en-US" sz="1900" dirty="0">
                <a:solidFill>
                  <a:srgbClr val="002060"/>
                </a:solidFill>
                <a:latin typeface="Times New Roman" pitchFamily="18" charset="0"/>
                <a:cs typeface="Times New Roman" pitchFamily="18" charset="0"/>
              </a:rPr>
              <a:t>the trade mark is </a:t>
            </a:r>
            <a:r>
              <a:rPr lang="en-US" sz="1900" i="1" dirty="0">
                <a:solidFill>
                  <a:srgbClr val="002060"/>
                </a:solidFill>
                <a:latin typeface="Times New Roman" pitchFamily="18" charset="0"/>
                <a:cs typeface="Times New Roman" pitchFamily="18" charset="0"/>
              </a:rPr>
              <a:t>not capable of being represented graphically</a:t>
            </a:r>
            <a:r>
              <a:rPr lang="en-US" sz="1900" dirty="0">
                <a:solidFill>
                  <a:srgbClr val="002060"/>
                </a:solidFill>
                <a:latin typeface="Times New Roman" pitchFamily="18" charset="0"/>
                <a:cs typeface="Times New Roman" pitchFamily="18" charset="0"/>
              </a:rPr>
              <a:t>; </a:t>
            </a:r>
          </a:p>
          <a:p>
            <a:pPr marL="800100" algn="just">
              <a:spcBef>
                <a:spcPts val="600"/>
              </a:spcBef>
              <a:buFont typeface="+mj-lt"/>
              <a:buAutoNum type="alphaLcPeriod"/>
            </a:pPr>
            <a:r>
              <a:rPr lang="en-US" sz="1900" dirty="0" smtClean="0">
                <a:solidFill>
                  <a:srgbClr val="002060"/>
                </a:solidFill>
                <a:latin typeface="Times New Roman" pitchFamily="18" charset="0"/>
                <a:cs typeface="Times New Roman" pitchFamily="18" charset="0"/>
              </a:rPr>
              <a:t>That </a:t>
            </a:r>
            <a:r>
              <a:rPr lang="en-US" sz="1900" dirty="0">
                <a:solidFill>
                  <a:srgbClr val="002060"/>
                </a:solidFill>
                <a:latin typeface="Times New Roman" pitchFamily="18" charset="0"/>
                <a:cs typeface="Times New Roman" pitchFamily="18" charset="0"/>
              </a:rPr>
              <a:t>the trade mark consists exclusively of marks or indications which have </a:t>
            </a:r>
            <a:r>
              <a:rPr lang="en-US" sz="1900" i="1" dirty="0">
                <a:solidFill>
                  <a:srgbClr val="002060"/>
                </a:solidFill>
                <a:latin typeface="Times New Roman" pitchFamily="18" charset="0"/>
                <a:cs typeface="Times New Roman" pitchFamily="18" charset="0"/>
              </a:rPr>
              <a:t>become in the current language or in the bona fide</a:t>
            </a:r>
            <a:r>
              <a:rPr lang="en-US" sz="1900" dirty="0">
                <a:solidFill>
                  <a:srgbClr val="002060"/>
                </a:solidFill>
                <a:latin typeface="Times New Roman" pitchFamily="18" charset="0"/>
                <a:cs typeface="Times New Roman" pitchFamily="18" charset="0"/>
              </a:rPr>
              <a:t> and established practice of the trade</a:t>
            </a:r>
          </a:p>
          <a:p>
            <a:pPr marL="800100" algn="just">
              <a:spcBef>
                <a:spcPts val="600"/>
              </a:spcBef>
              <a:buFont typeface="+mj-lt"/>
              <a:buAutoNum type="alphaLcPeriod"/>
            </a:pPr>
            <a:r>
              <a:rPr lang="en-US" sz="1900" dirty="0" smtClean="0">
                <a:solidFill>
                  <a:srgbClr val="002060"/>
                </a:solidFill>
                <a:latin typeface="Times New Roman" pitchFamily="18" charset="0"/>
                <a:cs typeface="Times New Roman" pitchFamily="18" charset="0"/>
              </a:rPr>
              <a:t>That </a:t>
            </a:r>
            <a:r>
              <a:rPr lang="en-US" sz="1900" dirty="0">
                <a:solidFill>
                  <a:srgbClr val="002060"/>
                </a:solidFill>
                <a:latin typeface="Times New Roman" pitchFamily="18" charset="0"/>
                <a:cs typeface="Times New Roman" pitchFamily="18" charset="0"/>
              </a:rPr>
              <a:t>the trade mark is of such </a:t>
            </a:r>
            <a:r>
              <a:rPr lang="en-US" sz="1900" i="1" dirty="0">
                <a:solidFill>
                  <a:srgbClr val="002060"/>
                </a:solidFill>
                <a:latin typeface="Times New Roman" pitchFamily="18" charset="0"/>
                <a:cs typeface="Times New Roman" pitchFamily="18" charset="0"/>
              </a:rPr>
              <a:t>a nature as to deceive the public or cause confusion</a:t>
            </a:r>
            <a:r>
              <a:rPr lang="en-US" sz="1900" dirty="0">
                <a:solidFill>
                  <a:srgbClr val="002060"/>
                </a:solidFill>
                <a:latin typeface="Times New Roman" pitchFamily="18" charset="0"/>
                <a:cs typeface="Times New Roman" pitchFamily="18" charset="0"/>
              </a:rPr>
              <a:t>; </a:t>
            </a:r>
          </a:p>
          <a:p>
            <a:pPr marL="800100" algn="just">
              <a:spcBef>
                <a:spcPts val="600"/>
              </a:spcBef>
              <a:buFont typeface="+mj-lt"/>
              <a:buAutoNum type="alphaLcPeriod"/>
            </a:pPr>
            <a:r>
              <a:rPr lang="en-US" sz="1900" dirty="0" smtClean="0">
                <a:solidFill>
                  <a:srgbClr val="002060"/>
                </a:solidFill>
                <a:latin typeface="Times New Roman" pitchFamily="18" charset="0"/>
                <a:cs typeface="Times New Roman" pitchFamily="18" charset="0"/>
              </a:rPr>
              <a:t>That </a:t>
            </a:r>
            <a:r>
              <a:rPr lang="en-US" sz="1900" dirty="0">
                <a:solidFill>
                  <a:srgbClr val="002060"/>
                </a:solidFill>
                <a:latin typeface="Times New Roman" pitchFamily="18" charset="0"/>
                <a:cs typeface="Times New Roman" pitchFamily="18" charset="0"/>
              </a:rPr>
              <a:t>the trade mark contains or comprises of any matter likely </a:t>
            </a:r>
            <a:r>
              <a:rPr lang="en-US" sz="1900" i="1" dirty="0">
                <a:solidFill>
                  <a:srgbClr val="002060"/>
                </a:solidFill>
                <a:latin typeface="Times New Roman" pitchFamily="18" charset="0"/>
                <a:cs typeface="Times New Roman" pitchFamily="18" charset="0"/>
              </a:rPr>
              <a:t>to hurt the religious susceptibilities</a:t>
            </a:r>
            <a:r>
              <a:rPr lang="en-US" sz="1900" dirty="0">
                <a:solidFill>
                  <a:srgbClr val="002060"/>
                </a:solidFill>
                <a:latin typeface="Times New Roman" pitchFamily="18" charset="0"/>
                <a:cs typeface="Times New Roman" pitchFamily="18" charset="0"/>
              </a:rPr>
              <a:t> of any class or section of the citizens of India; </a:t>
            </a:r>
          </a:p>
          <a:p>
            <a:pPr marL="800100" algn="just">
              <a:spcBef>
                <a:spcPts val="600"/>
              </a:spcBef>
              <a:buFont typeface="+mj-lt"/>
              <a:buAutoNum type="alphaLcPeriod"/>
            </a:pPr>
            <a:r>
              <a:rPr lang="en-US" sz="1900" dirty="0" smtClean="0">
                <a:solidFill>
                  <a:srgbClr val="002060"/>
                </a:solidFill>
                <a:latin typeface="Times New Roman" pitchFamily="18" charset="0"/>
                <a:cs typeface="Times New Roman" pitchFamily="18" charset="0"/>
              </a:rPr>
              <a:t>That </a:t>
            </a:r>
            <a:r>
              <a:rPr lang="en-US" sz="1900" dirty="0">
                <a:solidFill>
                  <a:srgbClr val="002060"/>
                </a:solidFill>
                <a:latin typeface="Times New Roman" pitchFamily="18" charset="0"/>
                <a:cs typeface="Times New Roman" pitchFamily="18" charset="0"/>
              </a:rPr>
              <a:t>the trade mark comprises or </a:t>
            </a:r>
            <a:r>
              <a:rPr lang="en-US" sz="1900" i="1" dirty="0">
                <a:solidFill>
                  <a:srgbClr val="002060"/>
                </a:solidFill>
                <a:latin typeface="Times New Roman" pitchFamily="18" charset="0"/>
                <a:cs typeface="Times New Roman" pitchFamily="18" charset="0"/>
              </a:rPr>
              <a:t>contains scandalous or obscene matter</a:t>
            </a:r>
            <a:r>
              <a:rPr lang="en-US" sz="1900" dirty="0">
                <a:solidFill>
                  <a:srgbClr val="002060"/>
                </a:solidFill>
                <a:latin typeface="Times New Roman" pitchFamily="18" charset="0"/>
                <a:cs typeface="Times New Roman" pitchFamily="18" charset="0"/>
              </a:rPr>
              <a:t>.</a:t>
            </a:r>
          </a:p>
          <a:p>
            <a:pPr>
              <a:buFont typeface="+mj-lt"/>
              <a:buAutoNum type="alphaLcPeriod"/>
            </a:pPr>
            <a:endParaRPr lang="en-US" sz="1800" dirty="0"/>
          </a:p>
        </p:txBody>
      </p:sp>
    </p:spTree>
    <p:extLst>
      <p:ext uri="{BB962C8B-B14F-4D97-AF65-F5344CB8AC3E}">
        <p14:creationId xmlns:p14="http://schemas.microsoft.com/office/powerpoint/2010/main" val="1185748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927"/>
            <a:ext cx="8534400" cy="609600"/>
          </a:xfrm>
        </p:spPr>
        <p:txBody>
          <a:bodyPr>
            <a:normAutofit/>
          </a:bodyPr>
          <a:lstStyle/>
          <a:p>
            <a:pPr algn="l"/>
            <a:r>
              <a:rPr lang="en-US" sz="2000" b="1" i="1" dirty="0" smtClean="0">
                <a:solidFill>
                  <a:srgbClr val="C00000"/>
                </a:solidFill>
                <a:latin typeface="Times New Roman" pitchFamily="18" charset="0"/>
                <a:cs typeface="Times New Roman" pitchFamily="18" charset="0"/>
              </a:rPr>
              <a:t>PROCESS OF REGISTRATION BEFORE REGISTRAR: </a:t>
            </a:r>
            <a:r>
              <a:rPr lang="en-US" sz="2000" b="1" i="1" dirty="0">
                <a:solidFill>
                  <a:srgbClr val="C00000"/>
                </a:solidFill>
                <a:latin typeface="Times New Roman" pitchFamily="18" charset="0"/>
                <a:cs typeface="Times New Roman" pitchFamily="18" charset="0"/>
              </a:rPr>
              <a:t>[Sections 18-23]</a:t>
            </a:r>
          </a:p>
        </p:txBody>
      </p:sp>
      <p:sp>
        <p:nvSpPr>
          <p:cNvPr id="3" name="Content Placeholder 2"/>
          <p:cNvSpPr>
            <a:spLocks noGrp="1"/>
          </p:cNvSpPr>
          <p:nvPr>
            <p:ph idx="1"/>
          </p:nvPr>
        </p:nvSpPr>
        <p:spPr>
          <a:xfrm>
            <a:off x="152400" y="685800"/>
            <a:ext cx="8763000" cy="5867400"/>
          </a:xfrm>
        </p:spPr>
        <p:txBody>
          <a:bodyPr>
            <a:normAutofit lnSpcReduction="10000"/>
          </a:bodyPr>
          <a:lstStyle/>
          <a:p>
            <a:pPr algn="just">
              <a:spcBef>
                <a:spcPts val="600"/>
              </a:spcBef>
            </a:pPr>
            <a:r>
              <a:rPr lang="en-US" sz="1800" dirty="0" smtClean="0">
                <a:solidFill>
                  <a:srgbClr val="002060"/>
                </a:solidFill>
                <a:latin typeface="Times New Roman" pitchFamily="18" charset="0"/>
                <a:cs typeface="Times New Roman" pitchFamily="18" charset="0"/>
              </a:rPr>
              <a:t>Before </a:t>
            </a:r>
            <a:r>
              <a:rPr lang="en-US" sz="1800" dirty="0">
                <a:solidFill>
                  <a:srgbClr val="002060"/>
                </a:solidFill>
                <a:latin typeface="Times New Roman" pitchFamily="18" charset="0"/>
                <a:cs typeface="Times New Roman" pitchFamily="18" charset="0"/>
              </a:rPr>
              <a:t>making an application for registration, it is prudent to make an inspection of the already registered trademarks to ensure that registration may not be denied in view of resemblance of the proposed mark to an existing one or prohibited </a:t>
            </a:r>
            <a:r>
              <a:rPr lang="en-US" sz="1800" dirty="0" smtClean="0">
                <a:solidFill>
                  <a:srgbClr val="002060"/>
                </a:solidFill>
                <a:latin typeface="Times New Roman" pitchFamily="18" charset="0"/>
                <a:cs typeface="Times New Roman" pitchFamily="18" charset="0"/>
              </a:rPr>
              <a:t>one under “</a:t>
            </a:r>
            <a:r>
              <a:rPr lang="en-US" sz="1800" i="1" dirty="0" smtClean="0">
                <a:solidFill>
                  <a:srgbClr val="002060"/>
                </a:solidFill>
                <a:latin typeface="Times New Roman" pitchFamily="18" charset="0"/>
                <a:cs typeface="Times New Roman" pitchFamily="18" charset="0"/>
              </a:rPr>
              <a:t>Search’</a:t>
            </a:r>
            <a:r>
              <a:rPr lang="en-US" sz="1800" dirty="0" smtClean="0">
                <a:solidFill>
                  <a:srgbClr val="002060"/>
                </a:solidFill>
                <a:latin typeface="Times New Roman" pitchFamily="18" charset="0"/>
                <a:cs typeface="Times New Roman" pitchFamily="18" charset="0"/>
              </a:rPr>
              <a:t>’.</a:t>
            </a:r>
            <a:endParaRPr lang="en-US" sz="1800" dirty="0">
              <a:solidFill>
                <a:srgbClr val="002060"/>
              </a:solidFill>
              <a:latin typeface="Times New Roman" pitchFamily="18" charset="0"/>
              <a:cs typeface="Times New Roman" pitchFamily="18" charset="0"/>
            </a:endParaRPr>
          </a:p>
          <a:p>
            <a:pPr algn="just">
              <a:spcBef>
                <a:spcPts val="600"/>
              </a:spcBef>
            </a:pPr>
            <a:r>
              <a:rPr lang="en-US" sz="1800" dirty="0" smtClean="0">
                <a:solidFill>
                  <a:srgbClr val="002060"/>
                </a:solidFill>
                <a:latin typeface="Times New Roman" pitchFamily="18" charset="0"/>
                <a:cs typeface="Times New Roman" pitchFamily="18" charset="0"/>
              </a:rPr>
              <a:t>Any </a:t>
            </a:r>
            <a:r>
              <a:rPr lang="en-US" sz="1800" dirty="0">
                <a:solidFill>
                  <a:srgbClr val="002060"/>
                </a:solidFill>
                <a:latin typeface="Times New Roman" pitchFamily="18" charset="0"/>
                <a:cs typeface="Times New Roman" pitchFamily="18" charset="0"/>
              </a:rPr>
              <a:t>person </a:t>
            </a:r>
            <a:r>
              <a:rPr lang="en-US" sz="1800" i="1" dirty="0">
                <a:solidFill>
                  <a:srgbClr val="002060"/>
                </a:solidFill>
                <a:latin typeface="Times New Roman" pitchFamily="18" charset="0"/>
                <a:cs typeface="Times New Roman" pitchFamily="18" charset="0"/>
              </a:rPr>
              <a:t>“claiming to be the proprietor” </a:t>
            </a:r>
            <a:r>
              <a:rPr lang="en-US" sz="1800" dirty="0">
                <a:solidFill>
                  <a:srgbClr val="002060"/>
                </a:solidFill>
                <a:latin typeface="Times New Roman" pitchFamily="18" charset="0"/>
                <a:cs typeface="Times New Roman" pitchFamily="18" charset="0"/>
              </a:rPr>
              <a:t>of the trade mark </a:t>
            </a:r>
            <a:r>
              <a:rPr lang="en-US" sz="1800" i="1" dirty="0">
                <a:solidFill>
                  <a:srgbClr val="002060"/>
                </a:solidFill>
                <a:latin typeface="Times New Roman" pitchFamily="18" charset="0"/>
                <a:cs typeface="Times New Roman" pitchFamily="18" charset="0"/>
              </a:rPr>
              <a:t>‘used’ or ‘proposed to be used’ </a:t>
            </a:r>
            <a:r>
              <a:rPr lang="en-US" sz="1800" dirty="0">
                <a:solidFill>
                  <a:srgbClr val="002060"/>
                </a:solidFill>
                <a:latin typeface="Times New Roman" pitchFamily="18" charset="0"/>
                <a:cs typeface="Times New Roman" pitchFamily="18" charset="0"/>
              </a:rPr>
              <a:t>by him may make an application in the prescribed manner for registration of his trade mark. [Section 18] </a:t>
            </a:r>
            <a:endParaRPr lang="en-US" sz="1800" dirty="0" smtClean="0">
              <a:solidFill>
                <a:srgbClr val="002060"/>
              </a:solidFill>
              <a:latin typeface="Times New Roman" pitchFamily="18" charset="0"/>
              <a:cs typeface="Times New Roman" pitchFamily="18" charset="0"/>
            </a:endParaRPr>
          </a:p>
          <a:p>
            <a:pPr algn="just">
              <a:spcBef>
                <a:spcPts val="600"/>
              </a:spcBef>
            </a:pPr>
            <a:r>
              <a:rPr lang="en-US" sz="1800" dirty="0" smtClean="0">
                <a:solidFill>
                  <a:srgbClr val="002060"/>
                </a:solidFill>
                <a:latin typeface="Times New Roman" pitchFamily="18" charset="0"/>
                <a:cs typeface="Times New Roman" pitchFamily="18" charset="0"/>
              </a:rPr>
              <a:t>Two </a:t>
            </a:r>
            <a:r>
              <a:rPr lang="en-US" sz="1800" dirty="0">
                <a:solidFill>
                  <a:srgbClr val="002060"/>
                </a:solidFill>
                <a:latin typeface="Times New Roman" pitchFamily="18" charset="0"/>
                <a:cs typeface="Times New Roman" pitchFamily="18" charset="0"/>
              </a:rPr>
              <a:t>or more persons may be registered as </a:t>
            </a:r>
            <a:r>
              <a:rPr lang="en-US" sz="1800" i="1" dirty="0">
                <a:solidFill>
                  <a:srgbClr val="002060"/>
                </a:solidFill>
                <a:latin typeface="Times New Roman" pitchFamily="18" charset="0"/>
                <a:cs typeface="Times New Roman" pitchFamily="18" charset="0"/>
              </a:rPr>
              <a:t>joint proprietors of the trade mark</a:t>
            </a:r>
            <a:r>
              <a:rPr lang="en-US" sz="1800" dirty="0">
                <a:solidFill>
                  <a:srgbClr val="002060"/>
                </a:solidFill>
                <a:latin typeface="Times New Roman" pitchFamily="18" charset="0"/>
                <a:cs typeface="Times New Roman" pitchFamily="18" charset="0"/>
              </a:rPr>
              <a:t>, where the mark is used or proposed to be used in relation to goods or services connected with the joint applicants. [Section 24] </a:t>
            </a:r>
            <a:endParaRPr lang="en-US" sz="1800" dirty="0" smtClean="0">
              <a:solidFill>
                <a:srgbClr val="002060"/>
              </a:solidFill>
              <a:latin typeface="Times New Roman" pitchFamily="18" charset="0"/>
              <a:cs typeface="Times New Roman" pitchFamily="18" charset="0"/>
            </a:endParaRPr>
          </a:p>
          <a:p>
            <a:pPr algn="just">
              <a:spcBef>
                <a:spcPts val="600"/>
              </a:spcBef>
            </a:pPr>
            <a:r>
              <a:rPr lang="en-US" sz="1800" dirty="0" smtClean="0">
                <a:solidFill>
                  <a:srgbClr val="002060"/>
                </a:solidFill>
                <a:latin typeface="Times New Roman" pitchFamily="18" charset="0"/>
                <a:cs typeface="Times New Roman" pitchFamily="18" charset="0"/>
              </a:rPr>
              <a:t>An </a:t>
            </a:r>
            <a:r>
              <a:rPr lang="en-US" sz="1800" dirty="0">
                <a:solidFill>
                  <a:srgbClr val="002060"/>
                </a:solidFill>
                <a:latin typeface="Times New Roman" pitchFamily="18" charset="0"/>
                <a:cs typeface="Times New Roman" pitchFamily="18" charset="0"/>
              </a:rPr>
              <a:t>application for registration of a trade mark may be made on </a:t>
            </a:r>
            <a:r>
              <a:rPr lang="en-US" sz="1800" b="1" i="1" dirty="0">
                <a:solidFill>
                  <a:srgbClr val="002060"/>
                </a:solidFill>
                <a:latin typeface="Times New Roman" pitchFamily="18" charset="0"/>
                <a:cs typeface="Times New Roman" pitchFamily="18" charset="0"/>
              </a:rPr>
              <a:t>Form TM-1 </a:t>
            </a:r>
            <a:r>
              <a:rPr lang="en-US" sz="1800" dirty="0">
                <a:solidFill>
                  <a:srgbClr val="002060"/>
                </a:solidFill>
                <a:latin typeface="Times New Roman" pitchFamily="18" charset="0"/>
                <a:cs typeface="Times New Roman" pitchFamily="18" charset="0"/>
              </a:rPr>
              <a:t>with prescribed fee </a:t>
            </a:r>
            <a:r>
              <a:rPr lang="en-US" sz="1800" dirty="0" smtClean="0">
                <a:solidFill>
                  <a:srgbClr val="002060"/>
                </a:solidFill>
                <a:latin typeface="Times New Roman" pitchFamily="18" charset="0"/>
                <a:cs typeface="Times New Roman" pitchFamily="18" charset="0"/>
              </a:rPr>
              <a:t>at </a:t>
            </a:r>
            <a:r>
              <a:rPr lang="en-US" sz="1800" dirty="0">
                <a:solidFill>
                  <a:srgbClr val="002060"/>
                </a:solidFill>
                <a:latin typeface="Times New Roman" pitchFamily="18" charset="0"/>
                <a:cs typeface="Times New Roman" pitchFamily="18" charset="0"/>
              </a:rPr>
              <a:t>one of the five office of the Trade Marks Registry. Furthermore, trade mark applications can be filed electronically through the website.</a:t>
            </a:r>
          </a:p>
          <a:p>
            <a:pPr algn="just">
              <a:spcBef>
                <a:spcPts val="600"/>
              </a:spcBef>
            </a:pPr>
            <a:r>
              <a:rPr lang="en-US" sz="1800" dirty="0" smtClean="0">
                <a:solidFill>
                  <a:srgbClr val="002060"/>
                </a:solidFill>
                <a:latin typeface="Times New Roman" pitchFamily="18" charset="0"/>
                <a:cs typeface="Times New Roman" pitchFamily="18" charset="0"/>
              </a:rPr>
              <a:t>After </a:t>
            </a:r>
            <a:r>
              <a:rPr lang="en-US" sz="1800" dirty="0">
                <a:solidFill>
                  <a:srgbClr val="002060"/>
                </a:solidFill>
                <a:latin typeface="Times New Roman" pitchFamily="18" charset="0"/>
                <a:cs typeface="Times New Roman" pitchFamily="18" charset="0"/>
              </a:rPr>
              <a:t>the application has been filed, </a:t>
            </a:r>
            <a:r>
              <a:rPr lang="en-US" sz="1800" i="1" dirty="0">
                <a:solidFill>
                  <a:srgbClr val="002060"/>
                </a:solidFill>
                <a:latin typeface="Times New Roman" pitchFamily="18" charset="0"/>
                <a:cs typeface="Times New Roman" pitchFamily="18" charset="0"/>
              </a:rPr>
              <a:t>the Trade Marks Office reviews it to ensure that it is complete in all respects</a:t>
            </a:r>
            <a:r>
              <a:rPr lang="en-US" sz="1800" dirty="0">
                <a:solidFill>
                  <a:srgbClr val="002060"/>
                </a:solidFill>
                <a:latin typeface="Times New Roman" pitchFamily="18" charset="0"/>
                <a:cs typeface="Times New Roman" pitchFamily="18" charset="0"/>
              </a:rPr>
              <a:t> and thereafter allots an application number to the applications. If the trade mark is registered, the application number </a:t>
            </a:r>
            <a:r>
              <a:rPr lang="en-US" sz="1800" dirty="0" smtClean="0">
                <a:solidFill>
                  <a:srgbClr val="002060"/>
                </a:solidFill>
                <a:latin typeface="Times New Roman" pitchFamily="18" charset="0"/>
                <a:cs typeface="Times New Roman" pitchFamily="18" charset="0"/>
              </a:rPr>
              <a:t>becomes </a:t>
            </a:r>
            <a:r>
              <a:rPr lang="en-US" sz="1800" dirty="0">
                <a:solidFill>
                  <a:srgbClr val="002060"/>
                </a:solidFill>
                <a:latin typeface="Times New Roman" pitchFamily="18" charset="0"/>
                <a:cs typeface="Times New Roman" pitchFamily="18" charset="0"/>
              </a:rPr>
              <a:t>the registration number</a:t>
            </a:r>
            <a:r>
              <a:rPr lang="en-US" sz="1800" dirty="0" smtClean="0">
                <a:solidFill>
                  <a:srgbClr val="002060"/>
                </a:solidFill>
                <a:latin typeface="Times New Roman" pitchFamily="18" charset="0"/>
                <a:cs typeface="Times New Roman" pitchFamily="18" charset="0"/>
              </a:rPr>
              <a:t>.</a:t>
            </a:r>
          </a:p>
          <a:p>
            <a:pPr algn="just">
              <a:spcBef>
                <a:spcPts val="600"/>
              </a:spcBef>
            </a:pPr>
            <a:r>
              <a:rPr lang="en-US" sz="1800" dirty="0" smtClean="0">
                <a:solidFill>
                  <a:srgbClr val="002060"/>
                </a:solidFill>
                <a:latin typeface="Times New Roman" pitchFamily="18" charset="0"/>
                <a:cs typeface="Times New Roman" pitchFamily="18" charset="0"/>
              </a:rPr>
              <a:t>During the </a:t>
            </a:r>
            <a:r>
              <a:rPr lang="en-US" sz="1800" i="1" dirty="0">
                <a:solidFill>
                  <a:srgbClr val="002060"/>
                </a:solidFill>
                <a:latin typeface="Times New Roman" pitchFamily="18" charset="0"/>
                <a:cs typeface="Times New Roman" pitchFamily="18" charset="0"/>
              </a:rPr>
              <a:t>process of examination</a:t>
            </a:r>
            <a:r>
              <a:rPr lang="en-US" sz="1800" dirty="0">
                <a:solidFill>
                  <a:srgbClr val="002060"/>
                </a:solidFill>
                <a:latin typeface="Times New Roman" pitchFamily="18" charset="0"/>
                <a:cs typeface="Times New Roman" pitchFamily="18" charset="0"/>
              </a:rPr>
              <a:t>, the Trade Marks Office determines if the trade mark is barred for registration either under absolute grounds for refusal and/or relative grounds for refusal as prescribed in the Trade Marks Act, 1999. Accordingly, they issue an examination report and the Applicant must respond to the objections that have been raised in the examination report within a period of one month from the issuance of the examination report. </a:t>
            </a:r>
          </a:p>
        </p:txBody>
      </p:sp>
    </p:spTree>
    <p:extLst>
      <p:ext uri="{BB962C8B-B14F-4D97-AF65-F5344CB8AC3E}">
        <p14:creationId xmlns:p14="http://schemas.microsoft.com/office/powerpoint/2010/main" val="320251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2915</Words>
  <Application>Microsoft Office PowerPoint</Application>
  <PresentationFormat>On-screen Show (4:3)</PresentationFormat>
  <Paragraphs>79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Legal Protection to Trademark: Registration under Indian Legislation </vt:lpstr>
      <vt:lpstr>INTRODUCTION</vt:lpstr>
      <vt:lpstr>LEGAL PROTECTION TO TRADEMARK</vt:lpstr>
      <vt:lpstr>DEFINITION OF TRADEMARK: [Section 2]</vt:lpstr>
      <vt:lpstr>REGISTRATION OF TRADEMARK: [Sections 3-23]</vt:lpstr>
      <vt:lpstr>ABSOLUTE GROUNDS FOR REFUSAL OF REGISTRATION:[Section 9]</vt:lpstr>
      <vt:lpstr>RELATIVE GROUNDS FOR REFUSAL OF REGISTRATION: [Section 11]</vt:lpstr>
      <vt:lpstr>GROUNDS FOR OPPOSITION OF REGISTRATION: [Section 21]</vt:lpstr>
      <vt:lpstr>PROCESS OF REGISTRATION BEFORE REGISTRAR: [Sections 18-23]</vt:lpstr>
      <vt:lpstr>Conted..</vt:lpstr>
      <vt:lpstr>EXCLUSIVE RIGHTS CONFERRED BY REGISTRATION: [Section 28]</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Protection to Trademark: Registration under Indian Legislation </dc:title>
  <dc:creator>hp</dc:creator>
  <cp:lastModifiedBy>Bharat H. Desai</cp:lastModifiedBy>
  <cp:revision>22</cp:revision>
  <dcterms:created xsi:type="dcterms:W3CDTF">2006-08-16T00:00:00Z</dcterms:created>
  <dcterms:modified xsi:type="dcterms:W3CDTF">2020-04-11T20:05:50Z</dcterms:modified>
</cp:coreProperties>
</file>